
<file path=[Content_Types].xml><?xml version="1.0" encoding="utf-8"?>
<Types xmlns="http://schemas.openxmlformats.org/package/2006/content-types">
  <Default Extension="fntdata" ContentType="application/x-fontdata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6256000" cy="9144000"/>
  <p:notesSz cx="9144000" cy="16256000"/>
  <p:embeddedFontLst>
    <p:embeddedFont>
      <p:font typeface="Liter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75" d="100"/>
          <a:sy n="75" d="100"/>
        </p:scale>
        <p:origin x="-72" y="-12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738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static.vecteezy.com/c627e6c0fb6bd95f5a5fac6c32022b2d6e85b38f.jpg"/>
          <p:cNvPicPr>
            <a:picLocks noChangeAspect="1"/>
          </p:cNvPicPr>
          <p:nvPr/>
        </p:nvPicPr>
        <p:blipFill>
          <a:blip r:embed="rId3">
            <a:alphaModFix amt="30000"/>
          </a:blip>
          <a:srcRect l="2605" r="2605"/>
          <a:stretch/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6366F1">
                  <a:alpha val="15000"/>
                </a:srgbClr>
              </a:gs>
              <a:gs pos="100000">
                <a:srgbClr val="191919">
                  <a:alpha val="95000"/>
                </a:srgbClr>
              </a:gs>
            </a:gsLst>
            <a:lin ang="2700000" scaled="1"/>
          </a:gradFill>
          <a:ln/>
        </p:spPr>
        <p:txBody>
          <a:bodyPr/>
          <a:lstStyle/>
          <a:p>
            <a:endParaRPr lang="en-IN" dirty="0"/>
          </a:p>
        </p:txBody>
      </p:sp>
      <p:sp>
        <p:nvSpPr>
          <p:cNvPr id="4" name="Shape 1"/>
          <p:cNvSpPr/>
          <p:nvPr/>
        </p:nvSpPr>
        <p:spPr>
          <a:xfrm>
            <a:off x="514350" y="2466975"/>
            <a:ext cx="2959100" cy="520700"/>
          </a:xfrm>
          <a:custGeom>
            <a:avLst/>
            <a:gdLst/>
            <a:ahLst/>
            <a:cxnLst/>
            <a:rect l="l" t="t" r="r" b="b"/>
            <a:pathLst>
              <a:path w="2959100" h="520700">
                <a:moveTo>
                  <a:pt x="101599" y="0"/>
                </a:moveTo>
                <a:lnTo>
                  <a:pt x="2857501" y="0"/>
                </a:lnTo>
                <a:cubicBezTo>
                  <a:pt x="2913613" y="0"/>
                  <a:pt x="2959100" y="45487"/>
                  <a:pt x="2959100" y="101599"/>
                </a:cubicBezTo>
                <a:lnTo>
                  <a:pt x="2959100" y="419101"/>
                </a:lnTo>
                <a:cubicBezTo>
                  <a:pt x="2959100" y="475213"/>
                  <a:pt x="2913613" y="520700"/>
                  <a:pt x="2857501" y="520700"/>
                </a:cubicBezTo>
                <a:lnTo>
                  <a:pt x="101599" y="520700"/>
                </a:lnTo>
                <a:cubicBezTo>
                  <a:pt x="45487" y="520700"/>
                  <a:pt x="0" y="475213"/>
                  <a:pt x="0" y="4191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 w="12700">
            <a:solidFill>
              <a:srgbClr val="6366F1">
                <a:alpha val="40000"/>
              </a:srgb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23900" y="2581275"/>
            <a:ext cx="264269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TAX REFORM 2025-2026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08000" y="3603625"/>
            <a:ext cx="1569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 2.0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08000" y="5051425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Provisions, Amendments &amp; Budget 2026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08000" y="5965825"/>
            <a:ext cx="98806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0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Comprehensive Analysis with Landmark Sahil Enterprises Case Study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46100" y="83820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50800" y="0"/>
                </a:moveTo>
                <a:cubicBezTo>
                  <a:pt x="57825" y="0"/>
                  <a:pt x="63500" y="5675"/>
                  <a:pt x="63500" y="12700"/>
                </a:cubicBezTo>
                <a:lnTo>
                  <a:pt x="63500" y="25400"/>
                </a:lnTo>
                <a:lnTo>
                  <a:pt x="114300" y="25400"/>
                </a:lnTo>
                <a:lnTo>
                  <a:pt x="114300" y="12700"/>
                </a:lnTo>
                <a:cubicBezTo>
                  <a:pt x="114300" y="5675"/>
                  <a:pt x="119975" y="0"/>
                  <a:pt x="127000" y="0"/>
                </a:cubicBezTo>
                <a:cubicBezTo>
                  <a:pt x="134025" y="0"/>
                  <a:pt x="139700" y="5675"/>
                  <a:pt x="139700" y="12700"/>
                </a:cubicBezTo>
                <a:lnTo>
                  <a:pt x="139700" y="25400"/>
                </a:lnTo>
                <a:lnTo>
                  <a:pt x="152400" y="25400"/>
                </a:lnTo>
                <a:cubicBezTo>
                  <a:pt x="166410" y="25400"/>
                  <a:pt x="177800" y="36790"/>
                  <a:pt x="177800" y="50800"/>
                </a:cubicBezTo>
                <a:lnTo>
                  <a:pt x="177800" y="165100"/>
                </a:lnTo>
                <a:cubicBezTo>
                  <a:pt x="177800" y="179110"/>
                  <a:pt x="166410" y="190500"/>
                  <a:pt x="152400" y="190500"/>
                </a:cubicBezTo>
                <a:lnTo>
                  <a:pt x="25400" y="190500"/>
                </a:lnTo>
                <a:cubicBezTo>
                  <a:pt x="11390" y="190500"/>
                  <a:pt x="0" y="179110"/>
                  <a:pt x="0" y="165100"/>
                </a:cubicBezTo>
                <a:lnTo>
                  <a:pt x="0" y="50800"/>
                </a:lnTo>
                <a:cubicBezTo>
                  <a:pt x="0" y="36790"/>
                  <a:pt x="11390" y="25400"/>
                  <a:pt x="25400" y="25400"/>
                </a:cubicBezTo>
                <a:lnTo>
                  <a:pt x="38100" y="25400"/>
                </a:lnTo>
                <a:lnTo>
                  <a:pt x="38100" y="12700"/>
                </a:lnTo>
                <a:cubicBezTo>
                  <a:pt x="38100" y="5675"/>
                  <a:pt x="43775" y="0"/>
                  <a:pt x="50800" y="0"/>
                </a:cubicBezTo>
                <a:close/>
                <a:moveTo>
                  <a:pt x="25400" y="95250"/>
                </a:moveTo>
                <a:lnTo>
                  <a:pt x="25400" y="107950"/>
                </a:lnTo>
                <a:cubicBezTo>
                  <a:pt x="25400" y="111443"/>
                  <a:pt x="28258" y="114300"/>
                  <a:pt x="31750" y="114300"/>
                </a:cubicBezTo>
                <a:lnTo>
                  <a:pt x="44450" y="114300"/>
                </a:lnTo>
                <a:cubicBezTo>
                  <a:pt x="47943" y="114300"/>
                  <a:pt x="50800" y="111443"/>
                  <a:pt x="50800" y="107950"/>
                </a:cubicBezTo>
                <a:lnTo>
                  <a:pt x="50800" y="95250"/>
                </a:lnTo>
                <a:cubicBezTo>
                  <a:pt x="50800" y="91757"/>
                  <a:pt x="47943" y="88900"/>
                  <a:pt x="44450" y="88900"/>
                </a:cubicBezTo>
                <a:lnTo>
                  <a:pt x="31750" y="88900"/>
                </a:lnTo>
                <a:cubicBezTo>
                  <a:pt x="28258" y="88900"/>
                  <a:pt x="25400" y="91757"/>
                  <a:pt x="25400" y="95250"/>
                </a:cubicBezTo>
                <a:close/>
                <a:moveTo>
                  <a:pt x="76200" y="95250"/>
                </a:moveTo>
                <a:lnTo>
                  <a:pt x="76200" y="107950"/>
                </a:lnTo>
                <a:cubicBezTo>
                  <a:pt x="76200" y="111443"/>
                  <a:pt x="79058" y="114300"/>
                  <a:pt x="82550" y="114300"/>
                </a:cubicBezTo>
                <a:lnTo>
                  <a:pt x="95250" y="114300"/>
                </a:lnTo>
                <a:cubicBezTo>
                  <a:pt x="98743" y="114300"/>
                  <a:pt x="101600" y="111443"/>
                  <a:pt x="101600" y="107950"/>
                </a:cubicBezTo>
                <a:lnTo>
                  <a:pt x="101600" y="95250"/>
                </a:lnTo>
                <a:cubicBezTo>
                  <a:pt x="101600" y="91757"/>
                  <a:pt x="98743" y="88900"/>
                  <a:pt x="95250" y="88900"/>
                </a:cubicBezTo>
                <a:lnTo>
                  <a:pt x="82550" y="88900"/>
                </a:lnTo>
                <a:cubicBezTo>
                  <a:pt x="79058" y="88900"/>
                  <a:pt x="76200" y="91757"/>
                  <a:pt x="76200" y="95250"/>
                </a:cubicBezTo>
                <a:close/>
                <a:moveTo>
                  <a:pt x="133350" y="88900"/>
                </a:moveTo>
                <a:cubicBezTo>
                  <a:pt x="129858" y="88900"/>
                  <a:pt x="127000" y="91757"/>
                  <a:pt x="127000" y="95250"/>
                </a:cubicBezTo>
                <a:lnTo>
                  <a:pt x="127000" y="107950"/>
                </a:lnTo>
                <a:cubicBezTo>
                  <a:pt x="127000" y="111443"/>
                  <a:pt x="129858" y="114300"/>
                  <a:pt x="133350" y="114300"/>
                </a:cubicBezTo>
                <a:lnTo>
                  <a:pt x="146050" y="114300"/>
                </a:lnTo>
                <a:cubicBezTo>
                  <a:pt x="149543" y="114300"/>
                  <a:pt x="152400" y="111443"/>
                  <a:pt x="152400" y="107950"/>
                </a:cubicBezTo>
                <a:lnTo>
                  <a:pt x="152400" y="95250"/>
                </a:lnTo>
                <a:cubicBezTo>
                  <a:pt x="152400" y="91757"/>
                  <a:pt x="149543" y="88900"/>
                  <a:pt x="146050" y="88900"/>
                </a:cubicBezTo>
                <a:lnTo>
                  <a:pt x="133350" y="88900"/>
                </a:lnTo>
                <a:close/>
                <a:moveTo>
                  <a:pt x="25400" y="146050"/>
                </a:moveTo>
                <a:lnTo>
                  <a:pt x="25400" y="158750"/>
                </a:lnTo>
                <a:cubicBezTo>
                  <a:pt x="25400" y="162243"/>
                  <a:pt x="28258" y="165100"/>
                  <a:pt x="31750" y="165100"/>
                </a:cubicBezTo>
                <a:lnTo>
                  <a:pt x="44450" y="165100"/>
                </a:lnTo>
                <a:cubicBezTo>
                  <a:pt x="47943" y="165100"/>
                  <a:pt x="50800" y="162243"/>
                  <a:pt x="50800" y="158750"/>
                </a:cubicBezTo>
                <a:lnTo>
                  <a:pt x="50800" y="146050"/>
                </a:lnTo>
                <a:cubicBezTo>
                  <a:pt x="50800" y="142558"/>
                  <a:pt x="47943" y="139700"/>
                  <a:pt x="44450" y="139700"/>
                </a:cubicBezTo>
                <a:lnTo>
                  <a:pt x="31750" y="139700"/>
                </a:lnTo>
                <a:cubicBezTo>
                  <a:pt x="28258" y="139700"/>
                  <a:pt x="25400" y="142558"/>
                  <a:pt x="25400" y="146050"/>
                </a:cubicBezTo>
                <a:close/>
                <a:moveTo>
                  <a:pt x="82550" y="139700"/>
                </a:moveTo>
                <a:cubicBezTo>
                  <a:pt x="79058" y="139700"/>
                  <a:pt x="76200" y="142558"/>
                  <a:pt x="76200" y="146050"/>
                </a:cubicBezTo>
                <a:lnTo>
                  <a:pt x="76200" y="158750"/>
                </a:lnTo>
                <a:cubicBezTo>
                  <a:pt x="76200" y="162243"/>
                  <a:pt x="79058" y="165100"/>
                  <a:pt x="82550" y="165100"/>
                </a:cubicBezTo>
                <a:lnTo>
                  <a:pt x="95250" y="165100"/>
                </a:lnTo>
                <a:cubicBezTo>
                  <a:pt x="98743" y="165100"/>
                  <a:pt x="101600" y="162243"/>
                  <a:pt x="101600" y="158750"/>
                </a:cubicBezTo>
                <a:lnTo>
                  <a:pt x="101600" y="146050"/>
                </a:lnTo>
                <a:cubicBezTo>
                  <a:pt x="101600" y="142558"/>
                  <a:pt x="98743" y="139700"/>
                  <a:pt x="95250" y="139700"/>
                </a:cubicBezTo>
                <a:lnTo>
                  <a:pt x="82550" y="139700"/>
                </a:lnTo>
                <a:close/>
                <a:moveTo>
                  <a:pt x="127000" y="146050"/>
                </a:moveTo>
                <a:lnTo>
                  <a:pt x="127000" y="158750"/>
                </a:lnTo>
                <a:cubicBezTo>
                  <a:pt x="127000" y="162243"/>
                  <a:pt x="129858" y="165100"/>
                  <a:pt x="133350" y="165100"/>
                </a:cubicBezTo>
                <a:lnTo>
                  <a:pt x="146050" y="165100"/>
                </a:lnTo>
                <a:cubicBezTo>
                  <a:pt x="149543" y="165100"/>
                  <a:pt x="152400" y="162243"/>
                  <a:pt x="152400" y="158750"/>
                </a:cubicBezTo>
                <a:lnTo>
                  <a:pt x="152400" y="146050"/>
                </a:lnTo>
                <a:cubicBezTo>
                  <a:pt x="152400" y="142558"/>
                  <a:pt x="149543" y="139700"/>
                  <a:pt x="146050" y="139700"/>
                </a:cubicBezTo>
                <a:lnTo>
                  <a:pt x="133350" y="139700"/>
                </a:lnTo>
                <a:cubicBezTo>
                  <a:pt x="129858" y="139700"/>
                  <a:pt x="127000" y="142558"/>
                  <a:pt x="127000" y="14605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0" name="Text 7"/>
          <p:cNvSpPr/>
          <p:nvPr/>
        </p:nvSpPr>
        <p:spPr>
          <a:xfrm>
            <a:off x="914400" y="8331200"/>
            <a:ext cx="1054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April 2026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2280444" y="8382000"/>
            <a:ext cx="228600" cy="203200"/>
          </a:xfrm>
          <a:custGeom>
            <a:avLst/>
            <a:gdLst/>
            <a:ahLst/>
            <a:cxnLst/>
            <a:rect l="l" t="t" r="r" b="b"/>
            <a:pathLst>
              <a:path w="228600" h="203200">
                <a:moveTo>
                  <a:pt x="67310" y="60881"/>
                </a:moveTo>
                <a:lnTo>
                  <a:pt x="59888" y="53459"/>
                </a:lnTo>
                <a:cubicBezTo>
                  <a:pt x="54928" y="48498"/>
                  <a:pt x="54928" y="40442"/>
                  <a:pt x="59888" y="35481"/>
                </a:cubicBezTo>
                <a:lnTo>
                  <a:pt x="105410" y="-10081"/>
                </a:lnTo>
                <a:cubicBezTo>
                  <a:pt x="110371" y="-15042"/>
                  <a:pt x="118428" y="-15042"/>
                  <a:pt x="123388" y="-10081"/>
                </a:cubicBezTo>
                <a:lnTo>
                  <a:pt x="130810" y="-2619"/>
                </a:lnTo>
                <a:cubicBezTo>
                  <a:pt x="135771" y="2342"/>
                  <a:pt x="135771" y="10398"/>
                  <a:pt x="130810" y="15359"/>
                </a:cubicBezTo>
                <a:lnTo>
                  <a:pt x="85288" y="60881"/>
                </a:lnTo>
                <a:cubicBezTo>
                  <a:pt x="80328" y="65842"/>
                  <a:pt x="72271" y="65842"/>
                  <a:pt x="67310" y="60881"/>
                </a:cubicBezTo>
                <a:close/>
                <a:moveTo>
                  <a:pt x="109538" y="84018"/>
                </a:moveTo>
                <a:lnTo>
                  <a:pt x="97076" y="71557"/>
                </a:lnTo>
                <a:lnTo>
                  <a:pt x="141526" y="27107"/>
                </a:lnTo>
                <a:lnTo>
                  <a:pt x="188913" y="74493"/>
                </a:lnTo>
                <a:lnTo>
                  <a:pt x="144463" y="118943"/>
                </a:lnTo>
                <a:lnTo>
                  <a:pt x="132001" y="106482"/>
                </a:lnTo>
                <a:lnTo>
                  <a:pt x="39926" y="198557"/>
                </a:lnTo>
                <a:cubicBezTo>
                  <a:pt x="33734" y="204748"/>
                  <a:pt x="23693" y="204748"/>
                  <a:pt x="17463" y="198557"/>
                </a:cubicBezTo>
                <a:cubicBezTo>
                  <a:pt x="11232" y="192365"/>
                  <a:pt x="11271" y="182324"/>
                  <a:pt x="17463" y="176093"/>
                </a:cubicBezTo>
                <a:lnTo>
                  <a:pt x="109538" y="84018"/>
                </a:lnTo>
                <a:close/>
                <a:moveTo>
                  <a:pt x="155138" y="148669"/>
                </a:moveTo>
                <a:cubicBezTo>
                  <a:pt x="150178" y="143708"/>
                  <a:pt x="150178" y="135652"/>
                  <a:pt x="155138" y="130691"/>
                </a:cubicBezTo>
                <a:lnTo>
                  <a:pt x="200660" y="85169"/>
                </a:lnTo>
                <a:cubicBezTo>
                  <a:pt x="205621" y="80208"/>
                  <a:pt x="213678" y="80208"/>
                  <a:pt x="218638" y="85169"/>
                </a:cubicBezTo>
                <a:lnTo>
                  <a:pt x="226060" y="92591"/>
                </a:lnTo>
                <a:cubicBezTo>
                  <a:pt x="231021" y="97552"/>
                  <a:pt x="231021" y="105608"/>
                  <a:pt x="226060" y="110569"/>
                </a:cubicBezTo>
                <a:lnTo>
                  <a:pt x="180538" y="156131"/>
                </a:lnTo>
                <a:cubicBezTo>
                  <a:pt x="175577" y="161092"/>
                  <a:pt x="167521" y="161092"/>
                  <a:pt x="162560" y="156131"/>
                </a:cubicBezTo>
                <a:lnTo>
                  <a:pt x="155138" y="148709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2" name="Text 9"/>
          <p:cNvSpPr/>
          <p:nvPr/>
        </p:nvSpPr>
        <p:spPr>
          <a:xfrm>
            <a:off x="2674144" y="8331200"/>
            <a:ext cx="2451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56th GST Council Meeting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img.freepik.com/fe4776d96363e18063a95b3edf492b57a44db241.jp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513" r="12513"/>
          <a:stretch/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6366F1">
                  <a:alpha val="15000"/>
                </a:srgbClr>
              </a:gs>
              <a:gs pos="100000">
                <a:srgbClr val="191919">
                  <a:alpha val="95000"/>
                </a:srgbClr>
              </a:gs>
            </a:gsLst>
            <a:lin ang="2700000" scaled="1"/>
          </a:gradFill>
          <a:ln/>
        </p:spPr>
      </p:sp>
      <p:sp>
        <p:nvSpPr>
          <p:cNvPr id="4" name="Text 1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JUDGMENT ANALYSIS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Sahil Enterprises: Court's Key Findings &amp; Ruling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514350" y="1682750"/>
            <a:ext cx="8953500" cy="6718300"/>
          </a:xfrm>
          <a:custGeom>
            <a:avLst/>
            <a:gdLst/>
            <a:ahLst/>
            <a:cxnLst/>
            <a:rect l="l" t="t" r="r" b="b"/>
            <a:pathLst>
              <a:path w="8953500" h="6718300">
                <a:moveTo>
                  <a:pt x="152371" y="0"/>
                </a:moveTo>
                <a:lnTo>
                  <a:pt x="8801129" y="0"/>
                </a:lnTo>
                <a:cubicBezTo>
                  <a:pt x="8885281" y="0"/>
                  <a:pt x="8953500" y="68219"/>
                  <a:pt x="8953500" y="152371"/>
                </a:cubicBezTo>
                <a:lnTo>
                  <a:pt x="8953500" y="6565929"/>
                </a:lnTo>
                <a:cubicBezTo>
                  <a:pt x="8953500" y="6650081"/>
                  <a:pt x="8885281" y="6718300"/>
                  <a:pt x="8801129" y="6718300"/>
                </a:cubicBezTo>
                <a:lnTo>
                  <a:pt x="152371" y="6718300"/>
                </a:lnTo>
                <a:cubicBezTo>
                  <a:pt x="68219" y="6718300"/>
                  <a:pt x="0" y="6650081"/>
                  <a:pt x="0" y="6565929"/>
                </a:cubicBezTo>
                <a:lnTo>
                  <a:pt x="0" y="152371"/>
                </a:lnTo>
                <a:cubicBezTo>
                  <a:pt x="0" y="68275"/>
                  <a:pt x="68275" y="0"/>
                  <a:pt x="152371" y="0"/>
                </a:cubicBezTo>
                <a:close/>
              </a:path>
            </a:pathLst>
          </a:custGeom>
          <a:solidFill>
            <a:srgbClr val="262626">
              <a:alpha val="94902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812800" y="1968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47650" y="123825"/>
                </a:moveTo>
                <a:cubicBezTo>
                  <a:pt x="247650" y="151150"/>
                  <a:pt x="238780" y="176391"/>
                  <a:pt x="223838" y="196870"/>
                </a:cubicBezTo>
                <a:lnTo>
                  <a:pt x="299204" y="272296"/>
                </a:lnTo>
                <a:cubicBezTo>
                  <a:pt x="306645" y="279737"/>
                  <a:pt x="306645" y="291822"/>
                  <a:pt x="299204" y="299264"/>
                </a:cubicBezTo>
                <a:cubicBezTo>
                  <a:pt x="291763" y="306705"/>
                  <a:pt x="279678" y="306705"/>
                  <a:pt x="272236" y="299264"/>
                </a:cubicBezTo>
                <a:lnTo>
                  <a:pt x="196870" y="223838"/>
                </a:lnTo>
                <a:cubicBezTo>
                  <a:pt x="176391" y="238780"/>
                  <a:pt x="151150" y="247650"/>
                  <a:pt x="123825" y="247650"/>
                </a:cubicBezTo>
                <a:cubicBezTo>
                  <a:pt x="55424" y="247650"/>
                  <a:pt x="0" y="192226"/>
                  <a:pt x="0" y="123825"/>
                </a:cubicBezTo>
                <a:cubicBezTo>
                  <a:pt x="0" y="55424"/>
                  <a:pt x="55424" y="0"/>
                  <a:pt x="123825" y="0"/>
                </a:cubicBezTo>
                <a:cubicBezTo>
                  <a:pt x="192226" y="0"/>
                  <a:pt x="247650" y="55424"/>
                  <a:pt x="247650" y="123825"/>
                </a:cubicBezTo>
                <a:close/>
                <a:moveTo>
                  <a:pt x="123825" y="209550"/>
                </a:moveTo>
                <a:cubicBezTo>
                  <a:pt x="171138" y="209550"/>
                  <a:pt x="209550" y="171138"/>
                  <a:pt x="209550" y="123825"/>
                </a:cubicBezTo>
                <a:cubicBezTo>
                  <a:pt x="209550" y="76512"/>
                  <a:pt x="171138" y="38100"/>
                  <a:pt x="123825" y="38100"/>
                </a:cubicBezTo>
                <a:cubicBezTo>
                  <a:pt x="76512" y="38100"/>
                  <a:pt x="38100" y="76512"/>
                  <a:pt x="38100" y="123825"/>
                </a:cubicBezTo>
                <a:cubicBezTo>
                  <a:pt x="38100" y="171138"/>
                  <a:pt x="76512" y="209550"/>
                  <a:pt x="123825" y="20955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8" name="Text 5"/>
          <p:cNvSpPr/>
          <p:nvPr/>
        </p:nvSpPr>
        <p:spPr>
          <a:xfrm>
            <a:off x="1308100" y="1943100"/>
            <a:ext cx="3314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Court's Critical Observations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781050" y="2508250"/>
            <a:ext cx="8420100" cy="1282700"/>
          </a:xfrm>
          <a:custGeom>
            <a:avLst/>
            <a:gdLst/>
            <a:ahLst/>
            <a:cxnLst/>
            <a:rect l="l" t="t" r="r" b="b"/>
            <a:pathLst>
              <a:path w="8420100" h="1282700">
                <a:moveTo>
                  <a:pt x="101603" y="0"/>
                </a:moveTo>
                <a:lnTo>
                  <a:pt x="8318497" y="0"/>
                </a:lnTo>
                <a:cubicBezTo>
                  <a:pt x="8374611" y="0"/>
                  <a:pt x="8420100" y="45489"/>
                  <a:pt x="8420100" y="101603"/>
                </a:cubicBezTo>
                <a:lnTo>
                  <a:pt x="8420100" y="1181097"/>
                </a:lnTo>
                <a:cubicBezTo>
                  <a:pt x="8420100" y="1237211"/>
                  <a:pt x="8374611" y="1282700"/>
                  <a:pt x="83184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9800" y="27178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11" name="Text 8"/>
          <p:cNvSpPr/>
          <p:nvPr/>
        </p:nvSpPr>
        <p:spPr>
          <a:xfrm>
            <a:off x="1102320" y="2768600"/>
            <a:ext cx="177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1498600" y="2667000"/>
            <a:ext cx="7645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Mechanism for Verification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1498600" y="3022600"/>
            <a:ext cx="7645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Purchaser has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statutory mechanism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to verify whether supplier has filed correct GSTR-3B returns and deposited tax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781050" y="3956050"/>
            <a:ext cx="8420100" cy="1282700"/>
          </a:xfrm>
          <a:custGeom>
            <a:avLst/>
            <a:gdLst/>
            <a:ahLst/>
            <a:cxnLst/>
            <a:rect l="l" t="t" r="r" b="b"/>
            <a:pathLst>
              <a:path w="8420100" h="1282700">
                <a:moveTo>
                  <a:pt x="101603" y="0"/>
                </a:moveTo>
                <a:lnTo>
                  <a:pt x="8318497" y="0"/>
                </a:lnTo>
                <a:cubicBezTo>
                  <a:pt x="8374611" y="0"/>
                  <a:pt x="8420100" y="45489"/>
                  <a:pt x="8420100" y="101603"/>
                </a:cubicBezTo>
                <a:lnTo>
                  <a:pt x="8420100" y="1181097"/>
                </a:lnTo>
                <a:cubicBezTo>
                  <a:pt x="8420100" y="1237211"/>
                  <a:pt x="8374611" y="1282700"/>
                  <a:pt x="83184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939800" y="41656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1083965" y="4216400"/>
            <a:ext cx="215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498600" y="4114800"/>
            <a:ext cx="7645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Impossible Burden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1498600" y="4470400"/>
            <a:ext cx="7645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Imposing obligation on purchaser to verify supplier's compliance requires them to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"do the impossible"</a:t>
            </a:r>
            <a:endParaRPr lang="en-US" sz="1600" dirty="0"/>
          </a:p>
        </p:txBody>
      </p:sp>
      <p:sp>
        <p:nvSpPr>
          <p:cNvPr id="19" name="Shape 16"/>
          <p:cNvSpPr/>
          <p:nvPr/>
        </p:nvSpPr>
        <p:spPr>
          <a:xfrm>
            <a:off x="781050" y="5403850"/>
            <a:ext cx="8420100" cy="1282700"/>
          </a:xfrm>
          <a:custGeom>
            <a:avLst/>
            <a:gdLst/>
            <a:ahLst/>
            <a:cxnLst/>
            <a:rect l="l" t="t" r="r" b="b"/>
            <a:pathLst>
              <a:path w="8420100" h="1282700">
                <a:moveTo>
                  <a:pt x="101603" y="0"/>
                </a:moveTo>
                <a:lnTo>
                  <a:pt x="8318497" y="0"/>
                </a:lnTo>
                <a:cubicBezTo>
                  <a:pt x="8374611" y="0"/>
                  <a:pt x="8420100" y="45489"/>
                  <a:pt x="8420100" y="101603"/>
                </a:cubicBezTo>
                <a:lnTo>
                  <a:pt x="8420100" y="1181097"/>
                </a:lnTo>
                <a:cubicBezTo>
                  <a:pt x="8420100" y="1237211"/>
                  <a:pt x="8374611" y="1282700"/>
                  <a:pt x="83184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939800" y="56134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1082973" y="5664200"/>
            <a:ext cx="215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498600" y="5562600"/>
            <a:ext cx="7645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Arbitrary Classification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1498600" y="5918200"/>
            <a:ext cx="7645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16(2)(c)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fails to distinguish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between bona fide purchasers and collusive/fraudulent transactions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781050" y="6851650"/>
            <a:ext cx="8420100" cy="1282700"/>
          </a:xfrm>
          <a:custGeom>
            <a:avLst/>
            <a:gdLst/>
            <a:ahLst/>
            <a:cxnLst/>
            <a:rect l="l" t="t" r="r" b="b"/>
            <a:pathLst>
              <a:path w="8420100" h="1282700">
                <a:moveTo>
                  <a:pt x="101603" y="0"/>
                </a:moveTo>
                <a:lnTo>
                  <a:pt x="8318497" y="0"/>
                </a:lnTo>
                <a:cubicBezTo>
                  <a:pt x="8374611" y="0"/>
                  <a:pt x="8420100" y="45489"/>
                  <a:pt x="8420100" y="101603"/>
                </a:cubicBezTo>
                <a:lnTo>
                  <a:pt x="8420100" y="1181097"/>
                </a:lnTo>
                <a:cubicBezTo>
                  <a:pt x="8420100" y="1237211"/>
                  <a:pt x="8374611" y="1282700"/>
                  <a:pt x="83184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939800" y="70612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26" name="Text 23"/>
          <p:cNvSpPr/>
          <p:nvPr/>
        </p:nvSpPr>
        <p:spPr>
          <a:xfrm>
            <a:off x="1083072" y="7112000"/>
            <a:ext cx="215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1498600" y="7010400"/>
            <a:ext cx="7645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Double Taxation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1498600" y="7366000"/>
            <a:ext cx="7645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Denying ITC to purchaser who already paid GST to supplier amounts to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double taxation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violating Article 265</a:t>
            </a:r>
            <a:endParaRPr lang="en-US" sz="1600" dirty="0"/>
          </a:p>
        </p:txBody>
      </p:sp>
      <p:sp>
        <p:nvSpPr>
          <p:cNvPr id="29" name="Shape 26"/>
          <p:cNvSpPr/>
          <p:nvPr/>
        </p:nvSpPr>
        <p:spPr>
          <a:xfrm>
            <a:off x="9780290" y="1682750"/>
            <a:ext cx="5956300" cy="4737100"/>
          </a:xfrm>
          <a:custGeom>
            <a:avLst/>
            <a:gdLst/>
            <a:ahLst/>
            <a:cxnLst/>
            <a:rect l="l" t="t" r="r" b="b"/>
            <a:pathLst>
              <a:path w="5956300" h="4737100">
                <a:moveTo>
                  <a:pt x="152393" y="0"/>
                </a:moveTo>
                <a:lnTo>
                  <a:pt x="5803907" y="0"/>
                </a:lnTo>
                <a:cubicBezTo>
                  <a:pt x="5888072" y="0"/>
                  <a:pt x="5956300" y="68228"/>
                  <a:pt x="5956300" y="152393"/>
                </a:cubicBezTo>
                <a:lnTo>
                  <a:pt x="5956300" y="4584707"/>
                </a:lnTo>
                <a:cubicBezTo>
                  <a:pt x="5956300" y="4668872"/>
                  <a:pt x="5888072" y="4737100"/>
                  <a:pt x="5803907" y="4737100"/>
                </a:cubicBezTo>
                <a:lnTo>
                  <a:pt x="152393" y="4737100"/>
                </a:lnTo>
                <a:cubicBezTo>
                  <a:pt x="68228" y="4737100"/>
                  <a:pt x="0" y="4668872"/>
                  <a:pt x="0" y="4584707"/>
                </a:cubicBezTo>
                <a:lnTo>
                  <a:pt x="0" y="152393"/>
                </a:lnTo>
                <a:cubicBezTo>
                  <a:pt x="0" y="68285"/>
                  <a:pt x="68285" y="0"/>
                  <a:pt x="152393" y="0"/>
                </a:cubicBezTo>
                <a:close/>
              </a:path>
            </a:pathLst>
          </a:custGeom>
          <a:solidFill>
            <a:srgbClr val="262626">
              <a:alpha val="94902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10059690" y="196850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100965" y="91321"/>
                </a:moveTo>
                <a:lnTo>
                  <a:pt x="89833" y="80189"/>
                </a:lnTo>
                <a:cubicBezTo>
                  <a:pt x="82391" y="72747"/>
                  <a:pt x="82391" y="60662"/>
                  <a:pt x="89833" y="53221"/>
                </a:cubicBezTo>
                <a:lnTo>
                  <a:pt x="158115" y="-15121"/>
                </a:lnTo>
                <a:cubicBezTo>
                  <a:pt x="165556" y="-22562"/>
                  <a:pt x="177641" y="-22562"/>
                  <a:pt x="185083" y="-15121"/>
                </a:cubicBezTo>
                <a:lnTo>
                  <a:pt x="196215" y="-3929"/>
                </a:lnTo>
                <a:cubicBezTo>
                  <a:pt x="203656" y="3512"/>
                  <a:pt x="203656" y="15597"/>
                  <a:pt x="196215" y="23039"/>
                </a:cubicBezTo>
                <a:lnTo>
                  <a:pt x="127933" y="91321"/>
                </a:lnTo>
                <a:cubicBezTo>
                  <a:pt x="120491" y="98762"/>
                  <a:pt x="108406" y="98762"/>
                  <a:pt x="100965" y="91321"/>
                </a:cubicBezTo>
                <a:close/>
                <a:moveTo>
                  <a:pt x="164306" y="126028"/>
                </a:moveTo>
                <a:lnTo>
                  <a:pt x="145613" y="107335"/>
                </a:lnTo>
                <a:lnTo>
                  <a:pt x="212288" y="40660"/>
                </a:lnTo>
                <a:lnTo>
                  <a:pt x="283369" y="111740"/>
                </a:lnTo>
                <a:lnTo>
                  <a:pt x="216694" y="178415"/>
                </a:lnTo>
                <a:lnTo>
                  <a:pt x="198001" y="159722"/>
                </a:lnTo>
                <a:lnTo>
                  <a:pt x="59888" y="297835"/>
                </a:lnTo>
                <a:cubicBezTo>
                  <a:pt x="50602" y="307122"/>
                  <a:pt x="35540" y="307122"/>
                  <a:pt x="26194" y="297835"/>
                </a:cubicBezTo>
                <a:cubicBezTo>
                  <a:pt x="16847" y="288548"/>
                  <a:pt x="16907" y="273487"/>
                  <a:pt x="26194" y="264140"/>
                </a:cubicBezTo>
                <a:lnTo>
                  <a:pt x="164306" y="126028"/>
                </a:lnTo>
                <a:close/>
                <a:moveTo>
                  <a:pt x="232708" y="223004"/>
                </a:moveTo>
                <a:cubicBezTo>
                  <a:pt x="225266" y="215563"/>
                  <a:pt x="225266" y="203478"/>
                  <a:pt x="232708" y="196036"/>
                </a:cubicBezTo>
                <a:lnTo>
                  <a:pt x="300990" y="127754"/>
                </a:lnTo>
                <a:cubicBezTo>
                  <a:pt x="308431" y="120313"/>
                  <a:pt x="320516" y="120313"/>
                  <a:pt x="327958" y="127754"/>
                </a:cubicBezTo>
                <a:lnTo>
                  <a:pt x="339090" y="138886"/>
                </a:lnTo>
                <a:cubicBezTo>
                  <a:pt x="346531" y="146328"/>
                  <a:pt x="346531" y="158413"/>
                  <a:pt x="339090" y="165854"/>
                </a:cubicBezTo>
                <a:lnTo>
                  <a:pt x="270808" y="234196"/>
                </a:lnTo>
                <a:cubicBezTo>
                  <a:pt x="263366" y="241637"/>
                  <a:pt x="251281" y="241637"/>
                  <a:pt x="243840" y="234196"/>
                </a:cubicBezTo>
                <a:lnTo>
                  <a:pt x="232708" y="223064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1" name="Text 28"/>
          <p:cNvSpPr/>
          <p:nvPr/>
        </p:nvSpPr>
        <p:spPr>
          <a:xfrm>
            <a:off x="10574040" y="1943100"/>
            <a:ext cx="1308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Ruling</a:t>
            </a:r>
            <a:endParaRPr lang="en-US" sz="1600" dirty="0"/>
          </a:p>
        </p:txBody>
      </p:sp>
      <p:sp>
        <p:nvSpPr>
          <p:cNvPr id="32" name="Shape 29"/>
          <p:cNvSpPr/>
          <p:nvPr/>
        </p:nvSpPr>
        <p:spPr>
          <a:xfrm>
            <a:off x="10046990" y="2508250"/>
            <a:ext cx="5422900" cy="2146300"/>
          </a:xfrm>
          <a:custGeom>
            <a:avLst/>
            <a:gdLst/>
            <a:ahLst/>
            <a:cxnLst/>
            <a:rect l="l" t="t" r="r" b="b"/>
            <a:pathLst>
              <a:path w="5422900" h="2146300">
                <a:moveTo>
                  <a:pt x="101606" y="0"/>
                </a:moveTo>
                <a:lnTo>
                  <a:pt x="5321294" y="0"/>
                </a:lnTo>
                <a:cubicBezTo>
                  <a:pt x="5377410" y="0"/>
                  <a:pt x="5422900" y="45490"/>
                  <a:pt x="5422900" y="101606"/>
                </a:cubicBezTo>
                <a:lnTo>
                  <a:pt x="5422900" y="2044694"/>
                </a:lnTo>
                <a:cubicBezTo>
                  <a:pt x="5422900" y="2100810"/>
                  <a:pt x="5377410" y="2146300"/>
                  <a:pt x="5321294" y="2146300"/>
                </a:cubicBezTo>
                <a:lnTo>
                  <a:pt x="101606" y="2146300"/>
                </a:lnTo>
                <a:cubicBezTo>
                  <a:pt x="45490" y="2146300"/>
                  <a:pt x="0" y="2100810"/>
                  <a:pt x="0" y="2044694"/>
                </a:cubicBezTo>
                <a:lnTo>
                  <a:pt x="0" y="101606"/>
                </a:lnTo>
                <a:cubicBezTo>
                  <a:pt x="0" y="45528"/>
                  <a:pt x="45528" y="0"/>
                  <a:pt x="101606" y="0"/>
                </a:cubicBezTo>
                <a:close/>
              </a:path>
            </a:pathLst>
          </a:custGeom>
          <a:solidFill>
            <a:srgbClr val="00C950">
              <a:alpha val="10196"/>
            </a:srgbClr>
          </a:solidFill>
          <a:ln w="12700">
            <a:solidFill>
              <a:srgbClr val="00C950">
                <a:alpha val="30196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10205740" y="2673350"/>
            <a:ext cx="3070225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05DF7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"Reading Down" Doctrine Applied</a:t>
            </a:r>
            <a:endParaRPr lang="en-US" sz="1600" dirty="0"/>
          </a:p>
        </p:txBody>
      </p:sp>
      <p:sp>
        <p:nvSpPr>
          <p:cNvPr id="34" name="Text 31"/>
          <p:cNvSpPr/>
          <p:nvPr/>
        </p:nvSpPr>
        <p:spPr>
          <a:xfrm>
            <a:off x="10205740" y="30734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16(2)(c) must be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read down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to apply only to:</a:t>
            </a:r>
            <a:endParaRPr lang="en-US" sz="1600" dirty="0"/>
          </a:p>
        </p:txBody>
      </p:sp>
      <p:sp>
        <p:nvSpPr>
          <p:cNvPr id="35" name="Text 32"/>
          <p:cNvSpPr/>
          <p:nvPr/>
        </p:nvSpPr>
        <p:spPr>
          <a:xfrm>
            <a:off x="10205740" y="34798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Non-bona fide transactions</a:t>
            </a:r>
            <a:endParaRPr lang="en-US" sz="1600" dirty="0"/>
          </a:p>
        </p:txBody>
      </p:sp>
      <p:sp>
        <p:nvSpPr>
          <p:cNvPr id="36" name="Text 33"/>
          <p:cNvSpPr/>
          <p:nvPr/>
        </p:nvSpPr>
        <p:spPr>
          <a:xfrm>
            <a:off x="10205740" y="38354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Collusive transactions</a:t>
            </a:r>
            <a:endParaRPr lang="en-US" sz="1600" dirty="0"/>
          </a:p>
        </p:txBody>
      </p:sp>
      <p:sp>
        <p:nvSpPr>
          <p:cNvPr id="37" name="Text 34"/>
          <p:cNvSpPr/>
          <p:nvPr/>
        </p:nvSpPr>
        <p:spPr>
          <a:xfrm>
            <a:off x="10205740" y="41910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Fraudulent transactions to defraud revenue</a:t>
            </a:r>
            <a:endParaRPr lang="en-US" sz="1600" dirty="0"/>
          </a:p>
        </p:txBody>
      </p:sp>
      <p:sp>
        <p:nvSpPr>
          <p:cNvPr id="38" name="Shape 35"/>
          <p:cNvSpPr/>
          <p:nvPr/>
        </p:nvSpPr>
        <p:spPr>
          <a:xfrm>
            <a:off x="10046990" y="4819650"/>
            <a:ext cx="5422900" cy="1333500"/>
          </a:xfrm>
          <a:custGeom>
            <a:avLst/>
            <a:gdLst/>
            <a:ahLst/>
            <a:cxnLst/>
            <a:rect l="l" t="t" r="r" b="b"/>
            <a:pathLst>
              <a:path w="5422900" h="1333500">
                <a:moveTo>
                  <a:pt x="101599" y="0"/>
                </a:moveTo>
                <a:lnTo>
                  <a:pt x="5321301" y="0"/>
                </a:lnTo>
                <a:cubicBezTo>
                  <a:pt x="5377412" y="0"/>
                  <a:pt x="5422900" y="45488"/>
                  <a:pt x="5422900" y="101599"/>
                </a:cubicBezTo>
                <a:lnTo>
                  <a:pt x="5422900" y="1231901"/>
                </a:lnTo>
                <a:cubicBezTo>
                  <a:pt x="5422900" y="1288012"/>
                  <a:pt x="5377412" y="1333500"/>
                  <a:pt x="5321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10205740" y="4984750"/>
            <a:ext cx="2761159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Constitutional Validity Upheld</a:t>
            </a:r>
            <a:endParaRPr lang="en-US" sz="1600" dirty="0"/>
          </a:p>
        </p:txBody>
      </p:sp>
      <p:sp>
        <p:nvSpPr>
          <p:cNvPr id="40" name="Text 37"/>
          <p:cNvSpPr/>
          <p:nvPr/>
        </p:nvSpPr>
        <p:spPr>
          <a:xfrm>
            <a:off x="10205740" y="53848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16(2)(c) is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not violative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of Articles 14, 19(1)(g), 265, or 300-A</a:t>
            </a:r>
            <a:endParaRPr lang="en-US" sz="1600" dirty="0"/>
          </a:p>
        </p:txBody>
      </p:sp>
      <p:sp>
        <p:nvSpPr>
          <p:cNvPr id="41" name="Shape 38"/>
          <p:cNvSpPr/>
          <p:nvPr/>
        </p:nvSpPr>
        <p:spPr>
          <a:xfrm>
            <a:off x="9780290" y="6635750"/>
            <a:ext cx="5956300" cy="3721100"/>
          </a:xfrm>
          <a:custGeom>
            <a:avLst/>
            <a:gdLst/>
            <a:ahLst/>
            <a:cxnLst/>
            <a:rect l="l" t="t" r="r" b="b"/>
            <a:pathLst>
              <a:path w="5956300" h="3721100">
                <a:moveTo>
                  <a:pt x="152416" y="0"/>
                </a:moveTo>
                <a:lnTo>
                  <a:pt x="5803884" y="0"/>
                </a:lnTo>
                <a:cubicBezTo>
                  <a:pt x="5888061" y="0"/>
                  <a:pt x="5956300" y="68239"/>
                  <a:pt x="5956300" y="152416"/>
                </a:cubicBezTo>
                <a:lnTo>
                  <a:pt x="5956300" y="3568684"/>
                </a:lnTo>
                <a:cubicBezTo>
                  <a:pt x="5956300" y="3652861"/>
                  <a:pt x="5888061" y="3721100"/>
                  <a:pt x="5803884" y="3721100"/>
                </a:cubicBezTo>
                <a:lnTo>
                  <a:pt x="152416" y="3721100"/>
                </a:lnTo>
                <a:cubicBezTo>
                  <a:pt x="68239" y="3721100"/>
                  <a:pt x="0" y="3652861"/>
                  <a:pt x="0" y="3568684"/>
                </a:cubicBezTo>
                <a:lnTo>
                  <a:pt x="0" y="152416"/>
                </a:lnTo>
                <a:cubicBezTo>
                  <a:pt x="0" y="68295"/>
                  <a:pt x="68295" y="0"/>
                  <a:pt x="152416" y="0"/>
                </a:cubicBezTo>
                <a:close/>
              </a:path>
            </a:pathLst>
          </a:custGeom>
          <a:solidFill>
            <a:srgbClr val="262626">
              <a:alpha val="94902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10078740" y="6921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85904" y="0"/>
                </a:moveTo>
                <a:lnTo>
                  <a:pt x="219254" y="0"/>
                </a:lnTo>
                <a:cubicBezTo>
                  <a:pt x="235029" y="0"/>
                  <a:pt x="247888" y="12978"/>
                  <a:pt x="247293" y="28694"/>
                </a:cubicBezTo>
                <a:cubicBezTo>
                  <a:pt x="247174" y="31849"/>
                  <a:pt x="247055" y="35004"/>
                  <a:pt x="246876" y="38100"/>
                </a:cubicBezTo>
                <a:lnTo>
                  <a:pt x="276404" y="38100"/>
                </a:lnTo>
                <a:cubicBezTo>
                  <a:pt x="291941" y="38100"/>
                  <a:pt x="305633" y="50959"/>
                  <a:pt x="304443" y="67747"/>
                </a:cubicBezTo>
                <a:cubicBezTo>
                  <a:pt x="299978" y="129480"/>
                  <a:pt x="268426" y="163413"/>
                  <a:pt x="234196" y="181154"/>
                </a:cubicBezTo>
                <a:cubicBezTo>
                  <a:pt x="224790" y="186035"/>
                  <a:pt x="215205" y="189667"/>
                  <a:pt x="206097" y="192345"/>
                </a:cubicBezTo>
                <a:cubicBezTo>
                  <a:pt x="194072" y="209371"/>
                  <a:pt x="181570" y="218361"/>
                  <a:pt x="171629" y="223183"/>
                </a:cubicBezTo>
                <a:lnTo>
                  <a:pt x="171629" y="266700"/>
                </a:lnTo>
                <a:lnTo>
                  <a:pt x="209729" y="266700"/>
                </a:lnTo>
                <a:cubicBezTo>
                  <a:pt x="220266" y="266700"/>
                  <a:pt x="228779" y="275213"/>
                  <a:pt x="228779" y="285750"/>
                </a:cubicBezTo>
                <a:cubicBezTo>
                  <a:pt x="228779" y="296287"/>
                  <a:pt x="220266" y="304800"/>
                  <a:pt x="209729" y="304800"/>
                </a:cubicBezTo>
                <a:lnTo>
                  <a:pt x="95429" y="304800"/>
                </a:lnTo>
                <a:cubicBezTo>
                  <a:pt x="84892" y="304800"/>
                  <a:pt x="76379" y="296287"/>
                  <a:pt x="76379" y="285750"/>
                </a:cubicBezTo>
                <a:cubicBezTo>
                  <a:pt x="76379" y="275213"/>
                  <a:pt x="84892" y="266700"/>
                  <a:pt x="95429" y="266700"/>
                </a:cubicBezTo>
                <a:lnTo>
                  <a:pt x="133529" y="266700"/>
                </a:lnTo>
                <a:lnTo>
                  <a:pt x="133529" y="223183"/>
                </a:lnTo>
                <a:cubicBezTo>
                  <a:pt x="124004" y="218599"/>
                  <a:pt x="112157" y="210086"/>
                  <a:pt x="100608" y="194429"/>
                </a:cubicBezTo>
                <a:cubicBezTo>
                  <a:pt x="89654" y="191572"/>
                  <a:pt x="77748" y="187226"/>
                  <a:pt x="66139" y="180677"/>
                </a:cubicBezTo>
                <a:cubicBezTo>
                  <a:pt x="33933" y="162639"/>
                  <a:pt x="4882" y="128647"/>
                  <a:pt x="714" y="67627"/>
                </a:cubicBezTo>
                <a:cubicBezTo>
                  <a:pt x="-417" y="50899"/>
                  <a:pt x="13216" y="38040"/>
                  <a:pt x="28754" y="38040"/>
                </a:cubicBezTo>
                <a:lnTo>
                  <a:pt x="58281" y="38040"/>
                </a:lnTo>
                <a:cubicBezTo>
                  <a:pt x="58103" y="34945"/>
                  <a:pt x="57983" y="31849"/>
                  <a:pt x="57864" y="28635"/>
                </a:cubicBezTo>
                <a:cubicBezTo>
                  <a:pt x="57269" y="12859"/>
                  <a:pt x="70128" y="-60"/>
                  <a:pt x="85904" y="-60"/>
                </a:cubicBezTo>
                <a:close/>
                <a:moveTo>
                  <a:pt x="60424" y="66675"/>
                </a:moveTo>
                <a:lnTo>
                  <a:pt x="29230" y="66675"/>
                </a:lnTo>
                <a:cubicBezTo>
                  <a:pt x="32921" y="117098"/>
                  <a:pt x="56078" y="142339"/>
                  <a:pt x="79950" y="155734"/>
                </a:cubicBezTo>
                <a:cubicBezTo>
                  <a:pt x="71378" y="133529"/>
                  <a:pt x="64294" y="104537"/>
                  <a:pt x="60424" y="66675"/>
                </a:cubicBezTo>
                <a:close/>
                <a:moveTo>
                  <a:pt x="226219" y="152876"/>
                </a:moveTo>
                <a:cubicBezTo>
                  <a:pt x="250329" y="138708"/>
                  <a:pt x="272117" y="113526"/>
                  <a:pt x="275808" y="66675"/>
                </a:cubicBezTo>
                <a:lnTo>
                  <a:pt x="244673" y="66675"/>
                </a:lnTo>
                <a:cubicBezTo>
                  <a:pt x="240983" y="102930"/>
                  <a:pt x="234315" y="131088"/>
                  <a:pt x="226219" y="152876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43" name="Text 40"/>
          <p:cNvSpPr/>
          <p:nvPr/>
        </p:nvSpPr>
        <p:spPr>
          <a:xfrm>
            <a:off x="10574040" y="6896100"/>
            <a:ext cx="1358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Final Order</a:t>
            </a:r>
            <a:endParaRPr lang="en-US" sz="1600" dirty="0"/>
          </a:p>
        </p:txBody>
      </p:sp>
      <p:sp>
        <p:nvSpPr>
          <p:cNvPr id="44" name="Shape 41"/>
          <p:cNvSpPr/>
          <p:nvPr/>
        </p:nvSpPr>
        <p:spPr>
          <a:xfrm>
            <a:off x="10046990" y="7461250"/>
            <a:ext cx="5422900" cy="1028700"/>
          </a:xfrm>
          <a:custGeom>
            <a:avLst/>
            <a:gdLst/>
            <a:ahLst/>
            <a:cxnLst/>
            <a:rect l="l" t="t" r="r" b="b"/>
            <a:pathLst>
              <a:path w="5422900" h="1028700">
                <a:moveTo>
                  <a:pt x="101605" y="0"/>
                </a:moveTo>
                <a:lnTo>
                  <a:pt x="5321295" y="0"/>
                </a:lnTo>
                <a:cubicBezTo>
                  <a:pt x="5377410" y="0"/>
                  <a:pt x="5422900" y="45490"/>
                  <a:pt x="5422900" y="101605"/>
                </a:cubicBezTo>
                <a:lnTo>
                  <a:pt x="5422900" y="927095"/>
                </a:lnTo>
                <a:cubicBezTo>
                  <a:pt x="5422900" y="983210"/>
                  <a:pt x="5377410" y="1028700"/>
                  <a:pt x="53212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00C950">
              <a:alpha val="10196"/>
            </a:srgbClr>
          </a:solidFill>
          <a:ln w="12700">
            <a:solidFill>
              <a:srgbClr val="00C950">
                <a:alpha val="30196"/>
              </a:srgbClr>
            </a:solidFill>
            <a:prstDash val="solid"/>
          </a:ln>
        </p:spPr>
      </p:sp>
      <p:sp>
        <p:nvSpPr>
          <p:cNvPr id="45" name="Shape 42"/>
          <p:cNvSpPr/>
          <p:nvPr/>
        </p:nvSpPr>
        <p:spPr>
          <a:xfrm>
            <a:off x="10231140" y="76708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46" name="Text 43"/>
          <p:cNvSpPr/>
          <p:nvPr/>
        </p:nvSpPr>
        <p:spPr>
          <a:xfrm>
            <a:off x="10561340" y="7620000"/>
            <a:ext cx="2298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Demand Order Set Aside</a:t>
            </a:r>
            <a:endParaRPr lang="en-US" sz="1600" dirty="0"/>
          </a:p>
        </p:txBody>
      </p:sp>
      <p:sp>
        <p:nvSpPr>
          <p:cNvPr id="47" name="Text 44"/>
          <p:cNvSpPr/>
          <p:nvPr/>
        </p:nvSpPr>
        <p:spPr>
          <a:xfrm>
            <a:off x="10205740" y="80264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Order dated May 17, 2022 quashed</a:t>
            </a:r>
            <a:endParaRPr lang="en-US" sz="1600" dirty="0"/>
          </a:p>
        </p:txBody>
      </p:sp>
      <p:sp>
        <p:nvSpPr>
          <p:cNvPr id="48" name="Shape 45"/>
          <p:cNvSpPr/>
          <p:nvPr/>
        </p:nvSpPr>
        <p:spPr>
          <a:xfrm>
            <a:off x="10046990" y="8655050"/>
            <a:ext cx="5422900" cy="1435100"/>
          </a:xfrm>
          <a:custGeom>
            <a:avLst/>
            <a:gdLst/>
            <a:ahLst/>
            <a:cxnLst/>
            <a:rect l="l" t="t" r="r" b="b"/>
            <a:pathLst>
              <a:path w="5422900" h="1435100">
                <a:moveTo>
                  <a:pt x="101605" y="0"/>
                </a:moveTo>
                <a:lnTo>
                  <a:pt x="5321295" y="0"/>
                </a:lnTo>
                <a:cubicBezTo>
                  <a:pt x="5377410" y="0"/>
                  <a:pt x="5422900" y="45490"/>
                  <a:pt x="5422900" y="101605"/>
                </a:cubicBezTo>
                <a:lnTo>
                  <a:pt x="5422900" y="1333495"/>
                </a:lnTo>
                <a:cubicBezTo>
                  <a:pt x="5422900" y="1389610"/>
                  <a:pt x="5377410" y="1435100"/>
                  <a:pt x="5321295" y="1435100"/>
                </a:cubicBezTo>
                <a:lnTo>
                  <a:pt x="101605" y="1435100"/>
                </a:lnTo>
                <a:cubicBezTo>
                  <a:pt x="45490" y="1435100"/>
                  <a:pt x="0" y="1389610"/>
                  <a:pt x="0" y="13334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10231140" y="8864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5400"/>
                </a:moveTo>
                <a:cubicBezTo>
                  <a:pt x="79058" y="25400"/>
                  <a:pt x="58777" y="35203"/>
                  <a:pt x="44807" y="50800"/>
                </a:cubicBezTo>
                <a:lnTo>
                  <a:pt x="63500" y="50800"/>
                </a:lnTo>
                <a:cubicBezTo>
                  <a:pt x="70525" y="50800"/>
                  <a:pt x="76200" y="56475"/>
                  <a:pt x="76200" y="63500"/>
                </a:cubicBezTo>
                <a:cubicBezTo>
                  <a:pt x="76200" y="70525"/>
                  <a:pt x="70525" y="76200"/>
                  <a:pt x="63500" y="76200"/>
                </a:cubicBezTo>
                <a:lnTo>
                  <a:pt x="12700" y="76200"/>
                </a:lnTo>
                <a:cubicBezTo>
                  <a:pt x="5675" y="76200"/>
                  <a:pt x="0" y="70525"/>
                  <a:pt x="0" y="63500"/>
                </a:cubicBezTo>
                <a:lnTo>
                  <a:pt x="0" y="12700"/>
                </a:lnTo>
                <a:cubicBezTo>
                  <a:pt x="0" y="5675"/>
                  <a:pt x="5675" y="0"/>
                  <a:pt x="12700" y="0"/>
                </a:cubicBezTo>
                <a:cubicBezTo>
                  <a:pt x="19725" y="0"/>
                  <a:pt x="25400" y="5675"/>
                  <a:pt x="25400" y="12700"/>
                </a:cubicBezTo>
                <a:lnTo>
                  <a:pt x="25400" y="34409"/>
                </a:lnTo>
                <a:cubicBezTo>
                  <a:pt x="44013" y="13335"/>
                  <a:pt x="71239" y="0"/>
                  <a:pt x="101600" y="0"/>
                </a:cubicBezTo>
                <a:cubicBezTo>
                  <a:pt x="157718" y="0"/>
                  <a:pt x="203200" y="45482"/>
                  <a:pt x="203200" y="101600"/>
                </a:cubicBezTo>
                <a:cubicBezTo>
                  <a:pt x="203200" y="157718"/>
                  <a:pt x="157718" y="203200"/>
                  <a:pt x="101600" y="203200"/>
                </a:cubicBezTo>
                <a:cubicBezTo>
                  <a:pt x="67072" y="203200"/>
                  <a:pt x="36552" y="185976"/>
                  <a:pt x="18217" y="159663"/>
                </a:cubicBezTo>
                <a:cubicBezTo>
                  <a:pt x="14208" y="153908"/>
                  <a:pt x="15597" y="146010"/>
                  <a:pt x="21352" y="141962"/>
                </a:cubicBezTo>
                <a:cubicBezTo>
                  <a:pt x="27107" y="137914"/>
                  <a:pt x="35004" y="139343"/>
                  <a:pt x="39053" y="145098"/>
                </a:cubicBezTo>
                <a:cubicBezTo>
                  <a:pt x="52864" y="164862"/>
                  <a:pt x="75724" y="177760"/>
                  <a:pt x="101600" y="177760"/>
                </a:cubicBezTo>
                <a:cubicBezTo>
                  <a:pt x="143669" y="177760"/>
                  <a:pt x="177800" y="143629"/>
                  <a:pt x="177800" y="101560"/>
                </a:cubicBezTo>
                <a:cubicBezTo>
                  <a:pt x="177800" y="59492"/>
                  <a:pt x="143669" y="25400"/>
                  <a:pt x="101600" y="2540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0" name="Text 47"/>
          <p:cNvSpPr/>
          <p:nvPr/>
        </p:nvSpPr>
        <p:spPr>
          <a:xfrm>
            <a:off x="10561340" y="8813800"/>
            <a:ext cx="127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ITC Restored</a:t>
            </a:r>
            <a:endParaRPr lang="en-US" sz="1600" dirty="0"/>
          </a:p>
        </p:txBody>
      </p:sp>
      <p:sp>
        <p:nvSpPr>
          <p:cNvPr id="51" name="Text 48"/>
          <p:cNvSpPr/>
          <p:nvPr/>
        </p:nvSpPr>
        <p:spPr>
          <a:xfrm>
            <a:off x="10205740" y="9220200"/>
            <a:ext cx="5232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₹1,11,60,830</a:t>
            </a:r>
            <a:endParaRPr lang="en-US" sz="1600" dirty="0"/>
          </a:p>
        </p:txBody>
      </p:sp>
      <p:sp>
        <p:nvSpPr>
          <p:cNvPr id="52" name="Text 49"/>
          <p:cNvSpPr/>
          <p:nvPr/>
        </p:nvSpPr>
        <p:spPr>
          <a:xfrm>
            <a:off x="10205740" y="96266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Directed to be allowed to petitioner</a:t>
            </a:r>
            <a:endParaRPr lang="en-US" sz="1600" dirty="0"/>
          </a:p>
        </p:txBody>
      </p:sp>
      <p:sp>
        <p:nvSpPr>
          <p:cNvPr id="53" name="Shape 50"/>
          <p:cNvSpPr/>
          <p:nvPr/>
        </p:nvSpPr>
        <p:spPr>
          <a:xfrm>
            <a:off x="9780290" y="10572750"/>
            <a:ext cx="5956300" cy="1333500"/>
          </a:xfrm>
          <a:custGeom>
            <a:avLst/>
            <a:gdLst/>
            <a:ahLst/>
            <a:cxnLst/>
            <a:rect l="l" t="t" r="r" b="b"/>
            <a:pathLst>
              <a:path w="5956300" h="1333500">
                <a:moveTo>
                  <a:pt x="152406" y="0"/>
                </a:moveTo>
                <a:lnTo>
                  <a:pt x="5803894" y="0"/>
                </a:lnTo>
                <a:cubicBezTo>
                  <a:pt x="5888009" y="0"/>
                  <a:pt x="5956300" y="68291"/>
                  <a:pt x="5956300" y="152406"/>
                </a:cubicBezTo>
                <a:lnTo>
                  <a:pt x="5956300" y="1181094"/>
                </a:lnTo>
                <a:cubicBezTo>
                  <a:pt x="5956300" y="1265209"/>
                  <a:pt x="5888009" y="1333500"/>
                  <a:pt x="5803894" y="1333500"/>
                </a:cubicBezTo>
                <a:lnTo>
                  <a:pt x="152406" y="1333500"/>
                </a:lnTo>
                <a:cubicBezTo>
                  <a:pt x="68291" y="1333500"/>
                  <a:pt x="0" y="1265209"/>
                  <a:pt x="0" y="1181094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54" name="Shape 51"/>
          <p:cNvSpPr/>
          <p:nvPr/>
        </p:nvSpPr>
        <p:spPr>
          <a:xfrm>
            <a:off x="10027940" y="1082675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0" y="85725"/>
                </a:moveTo>
                <a:cubicBezTo>
                  <a:pt x="0" y="59412"/>
                  <a:pt x="21312" y="38100"/>
                  <a:pt x="47625" y="38100"/>
                </a:cubicBezTo>
                <a:lnTo>
                  <a:pt x="50800" y="38100"/>
                </a:lnTo>
                <a:cubicBezTo>
                  <a:pt x="57825" y="38100"/>
                  <a:pt x="63500" y="43775"/>
                  <a:pt x="63500" y="50800"/>
                </a:cubicBezTo>
                <a:cubicBezTo>
                  <a:pt x="63500" y="57825"/>
                  <a:pt x="57825" y="63500"/>
                  <a:pt x="50800" y="63500"/>
                </a:cubicBezTo>
                <a:lnTo>
                  <a:pt x="47625" y="63500"/>
                </a:lnTo>
                <a:cubicBezTo>
                  <a:pt x="35362" y="63500"/>
                  <a:pt x="25400" y="73462"/>
                  <a:pt x="25400" y="85725"/>
                </a:cubicBezTo>
                <a:lnTo>
                  <a:pt x="25400" y="88900"/>
                </a:lnTo>
                <a:lnTo>
                  <a:pt x="50800" y="88900"/>
                </a:lnTo>
                <a:cubicBezTo>
                  <a:pt x="64810" y="88900"/>
                  <a:pt x="76200" y="100290"/>
                  <a:pt x="76200" y="114300"/>
                </a:cubicBezTo>
                <a:lnTo>
                  <a:pt x="76200" y="139700"/>
                </a:lnTo>
                <a:cubicBezTo>
                  <a:pt x="76200" y="153710"/>
                  <a:pt x="64810" y="165100"/>
                  <a:pt x="50800" y="165100"/>
                </a:cubicBezTo>
                <a:lnTo>
                  <a:pt x="25400" y="165100"/>
                </a:lnTo>
                <a:cubicBezTo>
                  <a:pt x="11390" y="165100"/>
                  <a:pt x="0" y="153710"/>
                  <a:pt x="0" y="139700"/>
                </a:cubicBezTo>
                <a:lnTo>
                  <a:pt x="0" y="85725"/>
                </a:lnTo>
                <a:close/>
                <a:moveTo>
                  <a:pt x="101600" y="85725"/>
                </a:moveTo>
                <a:cubicBezTo>
                  <a:pt x="101600" y="59412"/>
                  <a:pt x="122912" y="38100"/>
                  <a:pt x="149225" y="38100"/>
                </a:cubicBezTo>
                <a:lnTo>
                  <a:pt x="152400" y="38100"/>
                </a:lnTo>
                <a:cubicBezTo>
                  <a:pt x="159425" y="38100"/>
                  <a:pt x="165100" y="43775"/>
                  <a:pt x="165100" y="50800"/>
                </a:cubicBezTo>
                <a:cubicBezTo>
                  <a:pt x="165100" y="57825"/>
                  <a:pt x="159425" y="63500"/>
                  <a:pt x="152400" y="63500"/>
                </a:cubicBezTo>
                <a:lnTo>
                  <a:pt x="149225" y="63500"/>
                </a:lnTo>
                <a:cubicBezTo>
                  <a:pt x="136962" y="63500"/>
                  <a:pt x="127000" y="73462"/>
                  <a:pt x="127000" y="85725"/>
                </a:cubicBezTo>
                <a:lnTo>
                  <a:pt x="127000" y="88900"/>
                </a:lnTo>
                <a:lnTo>
                  <a:pt x="152400" y="88900"/>
                </a:lnTo>
                <a:cubicBezTo>
                  <a:pt x="166410" y="88900"/>
                  <a:pt x="177800" y="100290"/>
                  <a:pt x="177800" y="114300"/>
                </a:cubicBezTo>
                <a:lnTo>
                  <a:pt x="177800" y="139700"/>
                </a:lnTo>
                <a:cubicBezTo>
                  <a:pt x="177800" y="153710"/>
                  <a:pt x="166410" y="165100"/>
                  <a:pt x="152400" y="165100"/>
                </a:cubicBezTo>
                <a:lnTo>
                  <a:pt x="127000" y="165100"/>
                </a:lnTo>
                <a:cubicBezTo>
                  <a:pt x="112990" y="165100"/>
                  <a:pt x="101600" y="153710"/>
                  <a:pt x="101600" y="139700"/>
                </a:cubicBezTo>
                <a:lnTo>
                  <a:pt x="101600" y="85725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5" name="Text 52"/>
          <p:cNvSpPr/>
          <p:nvPr/>
        </p:nvSpPr>
        <p:spPr>
          <a:xfrm>
            <a:off x="10345440" y="10782300"/>
            <a:ext cx="528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 purchaser cannot be expected to perform the impossible, and denial of ITC in respect of genuine transactions would be arbitrary and unjust.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STRATEGIC RECOMMENDATIONS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Business Implications &amp; Action Points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4902200" cy="5080000"/>
          </a:xfrm>
          <a:custGeom>
            <a:avLst/>
            <a:gdLst/>
            <a:ahLst/>
            <a:cxnLst/>
            <a:rect l="l" t="t" r="r" b="b"/>
            <a:pathLst>
              <a:path w="4902200" h="50800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4927591"/>
                </a:lnTo>
                <a:cubicBezTo>
                  <a:pt x="4902200" y="5011764"/>
                  <a:pt x="4833964" y="5080000"/>
                  <a:pt x="4749791" y="5080000"/>
                </a:cubicBezTo>
                <a:lnTo>
                  <a:pt x="152409" y="5080000"/>
                </a:lnTo>
                <a:cubicBezTo>
                  <a:pt x="68236" y="5080000"/>
                  <a:pt x="0" y="5011764"/>
                  <a:pt x="0" y="49275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4700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920750" y="2120900"/>
            <a:ext cx="317500" cy="254000"/>
          </a:xfrm>
          <a:custGeom>
            <a:avLst/>
            <a:gdLst/>
            <a:ahLst/>
            <a:cxnLst/>
            <a:rect l="l" t="t" r="r" b="b"/>
            <a:pathLst>
              <a:path w="317500" h="254000">
                <a:moveTo>
                  <a:pt x="31750" y="47625"/>
                </a:moveTo>
                <a:cubicBezTo>
                  <a:pt x="31750" y="30113"/>
                  <a:pt x="45988" y="15875"/>
                  <a:pt x="63500" y="15875"/>
                </a:cubicBezTo>
                <a:lnTo>
                  <a:pt x="254000" y="15875"/>
                </a:lnTo>
                <a:cubicBezTo>
                  <a:pt x="271512" y="15875"/>
                  <a:pt x="285750" y="30113"/>
                  <a:pt x="285750" y="47625"/>
                </a:cubicBezTo>
                <a:lnTo>
                  <a:pt x="285750" y="166688"/>
                </a:lnTo>
                <a:lnTo>
                  <a:pt x="254000" y="166688"/>
                </a:lnTo>
                <a:lnTo>
                  <a:pt x="254000" y="47625"/>
                </a:lnTo>
                <a:lnTo>
                  <a:pt x="63500" y="47625"/>
                </a:lnTo>
                <a:lnTo>
                  <a:pt x="63500" y="166688"/>
                </a:lnTo>
                <a:lnTo>
                  <a:pt x="31750" y="166688"/>
                </a:lnTo>
                <a:lnTo>
                  <a:pt x="31750" y="47625"/>
                </a:lnTo>
                <a:close/>
                <a:moveTo>
                  <a:pt x="0" y="200025"/>
                </a:moveTo>
                <a:cubicBezTo>
                  <a:pt x="0" y="194766"/>
                  <a:pt x="4266" y="190500"/>
                  <a:pt x="9525" y="190500"/>
                </a:cubicBezTo>
                <a:lnTo>
                  <a:pt x="307975" y="190500"/>
                </a:lnTo>
                <a:cubicBezTo>
                  <a:pt x="313234" y="190500"/>
                  <a:pt x="317500" y="194766"/>
                  <a:pt x="317500" y="200025"/>
                </a:cubicBezTo>
                <a:cubicBezTo>
                  <a:pt x="317500" y="221059"/>
                  <a:pt x="300434" y="238125"/>
                  <a:pt x="279400" y="238125"/>
                </a:cubicBezTo>
                <a:lnTo>
                  <a:pt x="38100" y="238125"/>
                </a:lnTo>
                <a:cubicBezTo>
                  <a:pt x="17066" y="238125"/>
                  <a:pt x="0" y="221059"/>
                  <a:pt x="0" y="200025"/>
                </a:cubicBezTo>
                <a:close/>
                <a:moveTo>
                  <a:pt x="139402" y="103684"/>
                </a:moveTo>
                <a:lnTo>
                  <a:pt x="124023" y="119063"/>
                </a:lnTo>
                <a:lnTo>
                  <a:pt x="139402" y="134441"/>
                </a:lnTo>
                <a:cubicBezTo>
                  <a:pt x="144066" y="139105"/>
                  <a:pt x="144066" y="146645"/>
                  <a:pt x="139402" y="151259"/>
                </a:cubicBezTo>
                <a:cubicBezTo>
                  <a:pt x="134739" y="155873"/>
                  <a:pt x="127198" y="155922"/>
                  <a:pt x="122585" y="151259"/>
                </a:cubicBezTo>
                <a:lnTo>
                  <a:pt x="98772" y="127446"/>
                </a:lnTo>
                <a:cubicBezTo>
                  <a:pt x="94109" y="122783"/>
                  <a:pt x="94109" y="115243"/>
                  <a:pt x="98772" y="110629"/>
                </a:cubicBezTo>
                <a:lnTo>
                  <a:pt x="122585" y="86816"/>
                </a:lnTo>
                <a:cubicBezTo>
                  <a:pt x="127248" y="82153"/>
                  <a:pt x="134789" y="82153"/>
                  <a:pt x="139402" y="86816"/>
                </a:cubicBezTo>
                <a:cubicBezTo>
                  <a:pt x="144016" y="91480"/>
                  <a:pt x="144066" y="99020"/>
                  <a:pt x="139402" y="103634"/>
                </a:cubicBezTo>
                <a:close/>
                <a:moveTo>
                  <a:pt x="194965" y="86816"/>
                </a:moveTo>
                <a:lnTo>
                  <a:pt x="218777" y="110629"/>
                </a:lnTo>
                <a:cubicBezTo>
                  <a:pt x="223441" y="115292"/>
                  <a:pt x="223441" y="122833"/>
                  <a:pt x="218777" y="127446"/>
                </a:cubicBezTo>
                <a:lnTo>
                  <a:pt x="194965" y="151259"/>
                </a:lnTo>
                <a:cubicBezTo>
                  <a:pt x="190302" y="155922"/>
                  <a:pt x="182761" y="155922"/>
                  <a:pt x="178147" y="151259"/>
                </a:cubicBezTo>
                <a:cubicBezTo>
                  <a:pt x="173534" y="146596"/>
                  <a:pt x="173484" y="139055"/>
                  <a:pt x="178147" y="134441"/>
                </a:cubicBezTo>
                <a:lnTo>
                  <a:pt x="193526" y="119063"/>
                </a:lnTo>
                <a:lnTo>
                  <a:pt x="178147" y="103684"/>
                </a:lnTo>
                <a:cubicBezTo>
                  <a:pt x="173484" y="99020"/>
                  <a:pt x="173484" y="91480"/>
                  <a:pt x="178147" y="86866"/>
                </a:cubicBezTo>
                <a:cubicBezTo>
                  <a:pt x="182811" y="82252"/>
                  <a:pt x="190351" y="82203"/>
                  <a:pt x="194965" y="86866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7" name="Text 5"/>
          <p:cNvSpPr/>
          <p:nvPr/>
        </p:nvSpPr>
        <p:spPr>
          <a:xfrm>
            <a:off x="1536700" y="2070100"/>
            <a:ext cx="1917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System Upgrades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81050" y="27622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8050" y="29718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0" name="Text 8"/>
          <p:cNvSpPr/>
          <p:nvPr/>
        </p:nvSpPr>
        <p:spPr>
          <a:xfrm>
            <a:off x="1186359" y="2921000"/>
            <a:ext cx="3898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Update ERP &amp; Billing Systems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to reflect new GST rates (0%, 5%, 18%, 40%)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81050" y="38544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" y="40640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3" name="Text 11"/>
          <p:cNvSpPr/>
          <p:nvPr/>
        </p:nvSpPr>
        <p:spPr>
          <a:xfrm>
            <a:off x="1190228" y="4013200"/>
            <a:ext cx="3898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Implement Automated Reconciliation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for GSTR-2B before filing GSTR-3B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81050" y="49466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27100" y="51562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6" name="Text 14"/>
          <p:cNvSpPr/>
          <p:nvPr/>
        </p:nvSpPr>
        <p:spPr>
          <a:xfrm>
            <a:off x="1217116" y="5105400"/>
            <a:ext cx="38735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Configure E-Invoice Systems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for 7-day reporting requirement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774700" y="60388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774700" y="6197600"/>
            <a:ext cx="4483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Timeline: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Before April 1, 2026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678984" y="1682750"/>
            <a:ext cx="4902200" cy="5080000"/>
          </a:xfrm>
          <a:custGeom>
            <a:avLst/>
            <a:gdLst/>
            <a:ahLst/>
            <a:cxnLst/>
            <a:rect l="l" t="t" r="r" b="b"/>
            <a:pathLst>
              <a:path w="4902200" h="50800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4927591"/>
                </a:lnTo>
                <a:cubicBezTo>
                  <a:pt x="4902200" y="5011764"/>
                  <a:pt x="4833964" y="5080000"/>
                  <a:pt x="4749791" y="5080000"/>
                </a:cubicBezTo>
                <a:lnTo>
                  <a:pt x="152409" y="5080000"/>
                </a:lnTo>
                <a:cubicBezTo>
                  <a:pt x="68236" y="5080000"/>
                  <a:pt x="0" y="5011764"/>
                  <a:pt x="0" y="49275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939334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00C950">
              <a:alpha val="20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6085384" y="2120900"/>
            <a:ext cx="317500" cy="254000"/>
          </a:xfrm>
          <a:custGeom>
            <a:avLst/>
            <a:gdLst/>
            <a:ahLst/>
            <a:cxnLst/>
            <a:rect l="l" t="t" r="r" b="b"/>
            <a:pathLst>
              <a:path w="317500" h="254000">
                <a:moveTo>
                  <a:pt x="158750" y="7938"/>
                </a:moveTo>
                <a:cubicBezTo>
                  <a:pt x="187225" y="7938"/>
                  <a:pt x="210344" y="31056"/>
                  <a:pt x="210344" y="59531"/>
                </a:cubicBezTo>
                <a:cubicBezTo>
                  <a:pt x="210344" y="88007"/>
                  <a:pt x="187225" y="111125"/>
                  <a:pt x="158750" y="111125"/>
                </a:cubicBezTo>
                <a:cubicBezTo>
                  <a:pt x="130275" y="111125"/>
                  <a:pt x="107156" y="88007"/>
                  <a:pt x="107156" y="59531"/>
                </a:cubicBezTo>
                <a:cubicBezTo>
                  <a:pt x="107156" y="31056"/>
                  <a:pt x="130275" y="7938"/>
                  <a:pt x="158750" y="7938"/>
                </a:cubicBezTo>
                <a:close/>
                <a:moveTo>
                  <a:pt x="47625" y="43656"/>
                </a:moveTo>
                <a:cubicBezTo>
                  <a:pt x="67339" y="43656"/>
                  <a:pt x="83344" y="59661"/>
                  <a:pt x="83344" y="79375"/>
                </a:cubicBezTo>
                <a:cubicBezTo>
                  <a:pt x="83344" y="99089"/>
                  <a:pt x="67339" y="115094"/>
                  <a:pt x="47625" y="115094"/>
                </a:cubicBezTo>
                <a:cubicBezTo>
                  <a:pt x="27911" y="115094"/>
                  <a:pt x="11906" y="99089"/>
                  <a:pt x="11906" y="79375"/>
                </a:cubicBezTo>
                <a:cubicBezTo>
                  <a:pt x="11906" y="59661"/>
                  <a:pt x="27911" y="43656"/>
                  <a:pt x="47625" y="43656"/>
                </a:cubicBezTo>
                <a:close/>
                <a:moveTo>
                  <a:pt x="0" y="206375"/>
                </a:moveTo>
                <a:cubicBezTo>
                  <a:pt x="0" y="171301"/>
                  <a:pt x="28426" y="142875"/>
                  <a:pt x="63500" y="142875"/>
                </a:cubicBezTo>
                <a:cubicBezTo>
                  <a:pt x="69850" y="142875"/>
                  <a:pt x="76002" y="143818"/>
                  <a:pt x="81806" y="145554"/>
                </a:cubicBezTo>
                <a:cubicBezTo>
                  <a:pt x="65484" y="163810"/>
                  <a:pt x="55563" y="187920"/>
                  <a:pt x="55563" y="214313"/>
                </a:cubicBezTo>
                <a:lnTo>
                  <a:pt x="55563" y="222250"/>
                </a:lnTo>
                <a:cubicBezTo>
                  <a:pt x="55563" y="227905"/>
                  <a:pt x="56753" y="233263"/>
                  <a:pt x="58886" y="238125"/>
                </a:cubicBezTo>
                <a:lnTo>
                  <a:pt x="15875" y="238125"/>
                </a:lnTo>
                <a:cubicBezTo>
                  <a:pt x="7094" y="238125"/>
                  <a:pt x="0" y="231031"/>
                  <a:pt x="0" y="222250"/>
                </a:cubicBezTo>
                <a:lnTo>
                  <a:pt x="0" y="206375"/>
                </a:lnTo>
                <a:close/>
                <a:moveTo>
                  <a:pt x="258614" y="238125"/>
                </a:moveTo>
                <a:cubicBezTo>
                  <a:pt x="260747" y="233263"/>
                  <a:pt x="261937" y="227905"/>
                  <a:pt x="261937" y="222250"/>
                </a:cubicBezTo>
                <a:lnTo>
                  <a:pt x="261937" y="214313"/>
                </a:lnTo>
                <a:cubicBezTo>
                  <a:pt x="261937" y="187920"/>
                  <a:pt x="252016" y="163810"/>
                  <a:pt x="235694" y="145554"/>
                </a:cubicBezTo>
                <a:cubicBezTo>
                  <a:pt x="241498" y="143818"/>
                  <a:pt x="247650" y="142875"/>
                  <a:pt x="254000" y="142875"/>
                </a:cubicBezTo>
                <a:cubicBezTo>
                  <a:pt x="289074" y="142875"/>
                  <a:pt x="317500" y="171301"/>
                  <a:pt x="317500" y="206375"/>
                </a:cubicBezTo>
                <a:lnTo>
                  <a:pt x="317500" y="222250"/>
                </a:lnTo>
                <a:cubicBezTo>
                  <a:pt x="317500" y="231031"/>
                  <a:pt x="310406" y="238125"/>
                  <a:pt x="301625" y="238125"/>
                </a:cubicBezTo>
                <a:lnTo>
                  <a:pt x="258614" y="238125"/>
                </a:lnTo>
                <a:close/>
                <a:moveTo>
                  <a:pt x="234156" y="79375"/>
                </a:moveTo>
                <a:cubicBezTo>
                  <a:pt x="234156" y="59661"/>
                  <a:pt x="250161" y="43656"/>
                  <a:pt x="269875" y="43656"/>
                </a:cubicBezTo>
                <a:cubicBezTo>
                  <a:pt x="289589" y="43656"/>
                  <a:pt x="305594" y="59661"/>
                  <a:pt x="305594" y="79375"/>
                </a:cubicBezTo>
                <a:cubicBezTo>
                  <a:pt x="305594" y="99089"/>
                  <a:pt x="289589" y="115094"/>
                  <a:pt x="269875" y="115094"/>
                </a:cubicBezTo>
                <a:cubicBezTo>
                  <a:pt x="250161" y="115094"/>
                  <a:pt x="234156" y="99089"/>
                  <a:pt x="234156" y="79375"/>
                </a:cubicBezTo>
                <a:close/>
                <a:moveTo>
                  <a:pt x="79375" y="214313"/>
                </a:moveTo>
                <a:cubicBezTo>
                  <a:pt x="79375" y="170458"/>
                  <a:pt x="114895" y="134938"/>
                  <a:pt x="158750" y="134938"/>
                </a:cubicBezTo>
                <a:cubicBezTo>
                  <a:pt x="202605" y="134938"/>
                  <a:pt x="238125" y="170458"/>
                  <a:pt x="238125" y="214313"/>
                </a:cubicBezTo>
                <a:lnTo>
                  <a:pt x="238125" y="222250"/>
                </a:lnTo>
                <a:cubicBezTo>
                  <a:pt x="238125" y="231031"/>
                  <a:pt x="231031" y="238125"/>
                  <a:pt x="222250" y="238125"/>
                </a:cubicBezTo>
                <a:lnTo>
                  <a:pt x="95250" y="238125"/>
                </a:lnTo>
                <a:cubicBezTo>
                  <a:pt x="86469" y="238125"/>
                  <a:pt x="79375" y="231031"/>
                  <a:pt x="79375" y="222250"/>
                </a:cubicBezTo>
                <a:lnTo>
                  <a:pt x="79375" y="214313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2" name="Text 20"/>
          <p:cNvSpPr/>
          <p:nvPr/>
        </p:nvSpPr>
        <p:spPr>
          <a:xfrm>
            <a:off x="6701334" y="2070100"/>
            <a:ext cx="2235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Vendor Management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945684" y="27622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072684" y="29718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5" name="Text 23"/>
          <p:cNvSpPr/>
          <p:nvPr/>
        </p:nvSpPr>
        <p:spPr>
          <a:xfrm>
            <a:off x="6346031" y="2921000"/>
            <a:ext cx="3911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Establish Vendor Compliance Policy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- ensure key suppliers file returns on time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945684" y="38544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085384" y="40640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8" name="Text 26"/>
          <p:cNvSpPr/>
          <p:nvPr/>
        </p:nvSpPr>
        <p:spPr>
          <a:xfrm>
            <a:off x="6373217" y="4013200"/>
            <a:ext cx="3886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Monthly Vendor Reconciliation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- verify GSTR-1 vs GSTR-3B filing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945684" y="49466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091734" y="51562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1" name="Text 29"/>
          <p:cNvSpPr/>
          <p:nvPr/>
        </p:nvSpPr>
        <p:spPr>
          <a:xfrm>
            <a:off x="6379865" y="5105400"/>
            <a:ext cx="38735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GTA Declarations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- obtain written declarations for FY 2026-27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939334" y="60388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33" name="Text 31"/>
          <p:cNvSpPr/>
          <p:nvPr/>
        </p:nvSpPr>
        <p:spPr>
          <a:xfrm>
            <a:off x="5939334" y="6197600"/>
            <a:ext cx="4483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Benefit: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Avoid ITC disallowance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0843617" y="1682750"/>
            <a:ext cx="4902200" cy="5080000"/>
          </a:xfrm>
          <a:custGeom>
            <a:avLst/>
            <a:gdLst/>
            <a:ahLst/>
            <a:cxnLst/>
            <a:rect l="l" t="t" r="r" b="b"/>
            <a:pathLst>
              <a:path w="4902200" h="50800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4927591"/>
                </a:lnTo>
                <a:cubicBezTo>
                  <a:pt x="4902200" y="5011764"/>
                  <a:pt x="4833964" y="5080000"/>
                  <a:pt x="4749791" y="5080000"/>
                </a:cubicBezTo>
                <a:lnTo>
                  <a:pt x="152409" y="5080000"/>
                </a:lnTo>
                <a:cubicBezTo>
                  <a:pt x="68236" y="5080000"/>
                  <a:pt x="0" y="5011764"/>
                  <a:pt x="0" y="49275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1103967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2B7FFF">
              <a:alpha val="20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11313517" y="2120900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0" y="31750"/>
                </a:moveTo>
                <a:cubicBezTo>
                  <a:pt x="0" y="14238"/>
                  <a:pt x="14238" y="0"/>
                  <a:pt x="31750" y="0"/>
                </a:cubicBezTo>
                <a:lnTo>
                  <a:pt x="105916" y="0"/>
                </a:lnTo>
                <a:cubicBezTo>
                  <a:pt x="114350" y="0"/>
                  <a:pt x="122436" y="3324"/>
                  <a:pt x="128389" y="9277"/>
                </a:cubicBezTo>
                <a:lnTo>
                  <a:pt x="181223" y="62161"/>
                </a:lnTo>
                <a:cubicBezTo>
                  <a:pt x="187176" y="68114"/>
                  <a:pt x="190500" y="76200"/>
                  <a:pt x="190500" y="84634"/>
                </a:cubicBezTo>
                <a:lnTo>
                  <a:pt x="190500" y="222250"/>
                </a:lnTo>
                <a:cubicBezTo>
                  <a:pt x="190500" y="239762"/>
                  <a:pt x="176262" y="254000"/>
                  <a:pt x="158750" y="254000"/>
                </a:cubicBezTo>
                <a:lnTo>
                  <a:pt x="31750" y="254000"/>
                </a:lnTo>
                <a:cubicBezTo>
                  <a:pt x="14238" y="254000"/>
                  <a:pt x="0" y="239762"/>
                  <a:pt x="0" y="222250"/>
                </a:cubicBezTo>
                <a:lnTo>
                  <a:pt x="0" y="31750"/>
                </a:lnTo>
                <a:close/>
                <a:moveTo>
                  <a:pt x="103188" y="29021"/>
                </a:moveTo>
                <a:lnTo>
                  <a:pt x="103188" y="75406"/>
                </a:lnTo>
                <a:cubicBezTo>
                  <a:pt x="103188" y="82004"/>
                  <a:pt x="108496" y="87313"/>
                  <a:pt x="115094" y="87313"/>
                </a:cubicBezTo>
                <a:lnTo>
                  <a:pt x="161479" y="87313"/>
                </a:lnTo>
                <a:lnTo>
                  <a:pt x="103188" y="29021"/>
                </a:lnTo>
                <a:close/>
                <a:moveTo>
                  <a:pt x="59531" y="127000"/>
                </a:moveTo>
                <a:cubicBezTo>
                  <a:pt x="52933" y="127000"/>
                  <a:pt x="47625" y="132308"/>
                  <a:pt x="47625" y="138906"/>
                </a:cubicBezTo>
                <a:cubicBezTo>
                  <a:pt x="47625" y="145504"/>
                  <a:pt x="52933" y="150813"/>
                  <a:pt x="59531" y="150813"/>
                </a:cubicBezTo>
                <a:lnTo>
                  <a:pt x="130969" y="150813"/>
                </a:lnTo>
                <a:cubicBezTo>
                  <a:pt x="137567" y="150813"/>
                  <a:pt x="142875" y="145504"/>
                  <a:pt x="142875" y="138906"/>
                </a:cubicBezTo>
                <a:cubicBezTo>
                  <a:pt x="142875" y="132308"/>
                  <a:pt x="137567" y="127000"/>
                  <a:pt x="130969" y="127000"/>
                </a:cubicBezTo>
                <a:lnTo>
                  <a:pt x="59531" y="127000"/>
                </a:lnTo>
                <a:close/>
                <a:moveTo>
                  <a:pt x="59531" y="174625"/>
                </a:moveTo>
                <a:cubicBezTo>
                  <a:pt x="52933" y="174625"/>
                  <a:pt x="47625" y="179933"/>
                  <a:pt x="47625" y="186531"/>
                </a:cubicBezTo>
                <a:cubicBezTo>
                  <a:pt x="47625" y="193129"/>
                  <a:pt x="52933" y="198438"/>
                  <a:pt x="59531" y="198438"/>
                </a:cubicBezTo>
                <a:lnTo>
                  <a:pt x="130969" y="198438"/>
                </a:lnTo>
                <a:cubicBezTo>
                  <a:pt x="137567" y="198438"/>
                  <a:pt x="142875" y="193129"/>
                  <a:pt x="142875" y="186531"/>
                </a:cubicBezTo>
                <a:cubicBezTo>
                  <a:pt x="142875" y="179933"/>
                  <a:pt x="137567" y="174625"/>
                  <a:pt x="130969" y="174625"/>
                </a:cubicBezTo>
                <a:lnTo>
                  <a:pt x="59531" y="174625"/>
                </a:ln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37" name="Text 35"/>
          <p:cNvSpPr/>
          <p:nvPr/>
        </p:nvSpPr>
        <p:spPr>
          <a:xfrm>
            <a:off x="11865967" y="2070100"/>
            <a:ext cx="2133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Compliance Actions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11110317" y="27622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250017" y="29718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0" name="Text 38"/>
          <p:cNvSpPr/>
          <p:nvPr/>
        </p:nvSpPr>
        <p:spPr>
          <a:xfrm>
            <a:off x="11535966" y="2921000"/>
            <a:ext cx="3886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File LUT for FY 2026-27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before first export invoice (Form RFD-11)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11110317" y="38544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1288117" y="40640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3" name="Text 41"/>
          <p:cNvSpPr/>
          <p:nvPr/>
        </p:nvSpPr>
        <p:spPr>
          <a:xfrm>
            <a:off x="11617920" y="4013200"/>
            <a:ext cx="37973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Start New Invoice Series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from April 1, 2026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11110317" y="49466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1275417" y="51562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6" name="Text 44"/>
          <p:cNvSpPr/>
          <p:nvPr/>
        </p:nvSpPr>
        <p:spPr>
          <a:xfrm>
            <a:off x="11588750" y="5105400"/>
            <a:ext cx="38227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Update ECRS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with accurate document-level data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11103967" y="60388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48" name="Text 46"/>
          <p:cNvSpPr/>
          <p:nvPr/>
        </p:nvSpPr>
        <p:spPr>
          <a:xfrm>
            <a:off x="11103967" y="6197600"/>
            <a:ext cx="4483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Critical: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Avoid filing blocks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514350" y="7029450"/>
            <a:ext cx="10058400" cy="3987800"/>
          </a:xfrm>
          <a:custGeom>
            <a:avLst/>
            <a:gdLst/>
            <a:ahLst/>
            <a:cxnLst/>
            <a:rect l="l" t="t" r="r" b="b"/>
            <a:pathLst>
              <a:path w="10058400" h="3987800">
                <a:moveTo>
                  <a:pt x="152414" y="0"/>
                </a:moveTo>
                <a:lnTo>
                  <a:pt x="9905986" y="0"/>
                </a:lnTo>
                <a:cubicBezTo>
                  <a:pt x="9990162" y="0"/>
                  <a:pt x="10058400" y="68238"/>
                  <a:pt x="10058400" y="152414"/>
                </a:cubicBezTo>
                <a:lnTo>
                  <a:pt x="10058400" y="3835386"/>
                </a:lnTo>
                <a:cubicBezTo>
                  <a:pt x="10058400" y="3919562"/>
                  <a:pt x="9990162" y="3987800"/>
                  <a:pt x="9905986" y="3987800"/>
                </a:cubicBezTo>
                <a:lnTo>
                  <a:pt x="152414" y="3987800"/>
                </a:lnTo>
                <a:cubicBezTo>
                  <a:pt x="68238" y="3987800"/>
                  <a:pt x="0" y="3919562"/>
                  <a:pt x="0" y="3835386"/>
                </a:cubicBezTo>
                <a:lnTo>
                  <a:pt x="0" y="152414"/>
                </a:lnTo>
                <a:cubicBezTo>
                  <a:pt x="0" y="68294"/>
                  <a:pt x="68294" y="0"/>
                  <a:pt x="152414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74700" y="7289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AD46FF">
              <a:alpha val="20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936625" y="7467600"/>
            <a:ext cx="285750" cy="254000"/>
          </a:xfrm>
          <a:custGeom>
            <a:avLst/>
            <a:gdLst/>
            <a:ahLst/>
            <a:cxnLst/>
            <a:rect l="l" t="t" r="r" b="b"/>
            <a:pathLst>
              <a:path w="285750" h="254000">
                <a:moveTo>
                  <a:pt x="23812" y="97135"/>
                </a:moveTo>
                <a:lnTo>
                  <a:pt x="127595" y="139849"/>
                </a:lnTo>
                <a:cubicBezTo>
                  <a:pt x="132457" y="141833"/>
                  <a:pt x="137616" y="142875"/>
                  <a:pt x="142875" y="142875"/>
                </a:cubicBezTo>
                <a:cubicBezTo>
                  <a:pt x="148134" y="142875"/>
                  <a:pt x="153293" y="141833"/>
                  <a:pt x="158155" y="139849"/>
                </a:cubicBezTo>
                <a:lnTo>
                  <a:pt x="278408" y="90339"/>
                </a:lnTo>
                <a:cubicBezTo>
                  <a:pt x="282873" y="88503"/>
                  <a:pt x="285750" y="84187"/>
                  <a:pt x="285750" y="79375"/>
                </a:cubicBezTo>
                <a:cubicBezTo>
                  <a:pt x="285750" y="74563"/>
                  <a:pt x="282873" y="70247"/>
                  <a:pt x="278408" y="68411"/>
                </a:cubicBezTo>
                <a:lnTo>
                  <a:pt x="158155" y="18901"/>
                </a:lnTo>
                <a:cubicBezTo>
                  <a:pt x="153293" y="16917"/>
                  <a:pt x="148134" y="15875"/>
                  <a:pt x="142875" y="15875"/>
                </a:cubicBezTo>
                <a:cubicBezTo>
                  <a:pt x="137616" y="15875"/>
                  <a:pt x="132457" y="16917"/>
                  <a:pt x="127595" y="18901"/>
                </a:cubicBezTo>
                <a:lnTo>
                  <a:pt x="7342" y="68411"/>
                </a:lnTo>
                <a:cubicBezTo>
                  <a:pt x="2877" y="70247"/>
                  <a:pt x="0" y="74563"/>
                  <a:pt x="0" y="79375"/>
                </a:cubicBezTo>
                <a:lnTo>
                  <a:pt x="0" y="226219"/>
                </a:lnTo>
                <a:cubicBezTo>
                  <a:pt x="0" y="232817"/>
                  <a:pt x="5308" y="238125"/>
                  <a:pt x="11906" y="238125"/>
                </a:cubicBezTo>
                <a:cubicBezTo>
                  <a:pt x="18504" y="238125"/>
                  <a:pt x="23812" y="232817"/>
                  <a:pt x="23812" y="226219"/>
                </a:cubicBezTo>
                <a:lnTo>
                  <a:pt x="23812" y="97135"/>
                </a:lnTo>
                <a:close/>
                <a:moveTo>
                  <a:pt x="47625" y="132705"/>
                </a:moveTo>
                <a:lnTo>
                  <a:pt x="47625" y="190500"/>
                </a:lnTo>
                <a:cubicBezTo>
                  <a:pt x="47625" y="216793"/>
                  <a:pt x="90289" y="238125"/>
                  <a:pt x="142875" y="238125"/>
                </a:cubicBezTo>
                <a:cubicBezTo>
                  <a:pt x="195461" y="238125"/>
                  <a:pt x="238125" y="216793"/>
                  <a:pt x="238125" y="190500"/>
                </a:cubicBezTo>
                <a:lnTo>
                  <a:pt x="238125" y="132655"/>
                </a:lnTo>
                <a:lnTo>
                  <a:pt x="167233" y="161875"/>
                </a:lnTo>
                <a:cubicBezTo>
                  <a:pt x="159494" y="165050"/>
                  <a:pt x="151259" y="166687"/>
                  <a:pt x="142875" y="166687"/>
                </a:cubicBezTo>
                <a:cubicBezTo>
                  <a:pt x="134491" y="166687"/>
                  <a:pt x="126256" y="165050"/>
                  <a:pt x="118517" y="161875"/>
                </a:cubicBezTo>
                <a:lnTo>
                  <a:pt x="47625" y="132655"/>
                </a:lnTo>
                <a:close/>
              </a:path>
            </a:pathLst>
          </a:custGeom>
          <a:solidFill>
            <a:srgbClr val="C27AFF"/>
          </a:solidFill>
          <a:ln/>
        </p:spPr>
      </p:sp>
      <p:sp>
        <p:nvSpPr>
          <p:cNvPr id="52" name="Text 50"/>
          <p:cNvSpPr/>
          <p:nvPr/>
        </p:nvSpPr>
        <p:spPr>
          <a:xfrm>
            <a:off x="1536700" y="7416800"/>
            <a:ext cx="3454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Training &amp; Process Enhancement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781050" y="8108950"/>
            <a:ext cx="4660900" cy="1231900"/>
          </a:xfrm>
          <a:custGeom>
            <a:avLst/>
            <a:gdLst/>
            <a:ahLst/>
            <a:cxnLst/>
            <a:rect l="l" t="t" r="r" b="b"/>
            <a:pathLst>
              <a:path w="4660900" h="1231900">
                <a:moveTo>
                  <a:pt x="101595" y="0"/>
                </a:moveTo>
                <a:lnTo>
                  <a:pt x="4559305" y="0"/>
                </a:lnTo>
                <a:cubicBezTo>
                  <a:pt x="4615414" y="0"/>
                  <a:pt x="4660900" y="45486"/>
                  <a:pt x="4660900" y="101595"/>
                </a:cubicBezTo>
                <a:lnTo>
                  <a:pt x="4660900" y="1130305"/>
                </a:lnTo>
                <a:cubicBezTo>
                  <a:pt x="4660900" y="1186414"/>
                  <a:pt x="4615414" y="1231900"/>
                  <a:pt x="4559305" y="1231900"/>
                </a:cubicBezTo>
                <a:lnTo>
                  <a:pt x="101595" y="1231900"/>
                </a:lnTo>
                <a:cubicBezTo>
                  <a:pt x="45486" y="1231900"/>
                  <a:pt x="0" y="1186414"/>
                  <a:pt x="0" y="1130305"/>
                </a:cubicBezTo>
                <a:lnTo>
                  <a:pt x="0" y="101595"/>
                </a:lnTo>
                <a:cubicBezTo>
                  <a:pt x="0" y="45523"/>
                  <a:pt x="45523" y="0"/>
                  <a:pt x="10159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01700" y="8318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C27AFF"/>
          </a:solidFill>
          <a:ln/>
        </p:spPr>
      </p:sp>
      <p:sp>
        <p:nvSpPr>
          <p:cNvPr id="55" name="Text 53"/>
          <p:cNvSpPr/>
          <p:nvPr/>
        </p:nvSpPr>
        <p:spPr>
          <a:xfrm>
            <a:off x="1174353" y="8267700"/>
            <a:ext cx="4203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Finance Team Training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on new GST rules, hard validations, and reconciliation procedures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781050" y="9505950"/>
            <a:ext cx="4660900" cy="927100"/>
          </a:xfrm>
          <a:custGeom>
            <a:avLst/>
            <a:gdLst/>
            <a:ahLst/>
            <a:cxnLst/>
            <a:rect l="l" t="t" r="r" b="b"/>
            <a:pathLst>
              <a:path w="4660900" h="927100">
                <a:moveTo>
                  <a:pt x="101601" y="0"/>
                </a:moveTo>
                <a:lnTo>
                  <a:pt x="4559299" y="0"/>
                </a:lnTo>
                <a:cubicBezTo>
                  <a:pt x="4615412" y="0"/>
                  <a:pt x="4660900" y="45488"/>
                  <a:pt x="4660900" y="101601"/>
                </a:cubicBezTo>
                <a:lnTo>
                  <a:pt x="4660900" y="825499"/>
                </a:lnTo>
                <a:cubicBezTo>
                  <a:pt x="4660900" y="881612"/>
                  <a:pt x="4615412" y="927100"/>
                  <a:pt x="45592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08050" y="9715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C27AFF"/>
          </a:solidFill>
          <a:ln/>
        </p:spPr>
      </p:sp>
      <p:sp>
        <p:nvSpPr>
          <p:cNvPr id="58" name="Text 56"/>
          <p:cNvSpPr/>
          <p:nvPr/>
        </p:nvSpPr>
        <p:spPr>
          <a:xfrm>
            <a:off x="1181398" y="9664700"/>
            <a:ext cx="42037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Set Up Automated Alerts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for GSTR-2B mismatches one week before filing deadlines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5653584" y="8108950"/>
            <a:ext cx="4660900" cy="927100"/>
          </a:xfrm>
          <a:custGeom>
            <a:avLst/>
            <a:gdLst/>
            <a:ahLst/>
            <a:cxnLst/>
            <a:rect l="l" t="t" r="r" b="b"/>
            <a:pathLst>
              <a:path w="4660900" h="927100">
                <a:moveTo>
                  <a:pt x="101601" y="0"/>
                </a:moveTo>
                <a:lnTo>
                  <a:pt x="4559299" y="0"/>
                </a:lnTo>
                <a:cubicBezTo>
                  <a:pt x="4615412" y="0"/>
                  <a:pt x="4660900" y="45488"/>
                  <a:pt x="4660900" y="101601"/>
                </a:cubicBezTo>
                <a:lnTo>
                  <a:pt x="4660900" y="825499"/>
                </a:lnTo>
                <a:cubicBezTo>
                  <a:pt x="4660900" y="881612"/>
                  <a:pt x="4615412" y="927100"/>
                  <a:pt x="45592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5786934" y="8318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C27AFF"/>
          </a:solidFill>
          <a:ln/>
        </p:spPr>
      </p:sp>
      <p:sp>
        <p:nvSpPr>
          <p:cNvPr id="61" name="Text 59"/>
          <p:cNvSpPr/>
          <p:nvPr/>
        </p:nvSpPr>
        <p:spPr>
          <a:xfrm>
            <a:off x="6063059" y="8267700"/>
            <a:ext cx="4191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Implement Compliance Calendar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to track all GST deadlines and avoid penalties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5653584" y="9201150"/>
            <a:ext cx="4660900" cy="927100"/>
          </a:xfrm>
          <a:custGeom>
            <a:avLst/>
            <a:gdLst/>
            <a:ahLst/>
            <a:cxnLst/>
            <a:rect l="l" t="t" r="r" b="b"/>
            <a:pathLst>
              <a:path w="4660900" h="927100">
                <a:moveTo>
                  <a:pt x="101601" y="0"/>
                </a:moveTo>
                <a:lnTo>
                  <a:pt x="4559299" y="0"/>
                </a:lnTo>
                <a:cubicBezTo>
                  <a:pt x="4615412" y="0"/>
                  <a:pt x="4660900" y="45488"/>
                  <a:pt x="4660900" y="101601"/>
                </a:cubicBezTo>
                <a:lnTo>
                  <a:pt x="4660900" y="825499"/>
                </a:lnTo>
                <a:cubicBezTo>
                  <a:pt x="4660900" y="881612"/>
                  <a:pt x="4615412" y="927100"/>
                  <a:pt x="45592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5780584" y="94107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C27AFF"/>
          </a:solidFill>
          <a:ln/>
        </p:spPr>
      </p:sp>
      <p:sp>
        <p:nvSpPr>
          <p:cNvPr id="64" name="Text 62"/>
          <p:cNvSpPr/>
          <p:nvPr/>
        </p:nvSpPr>
        <p:spPr>
          <a:xfrm>
            <a:off x="6058198" y="9359900"/>
            <a:ext cx="4191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Engage GST Professionals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for complex compliance matters and litigation support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10843617" y="7029450"/>
            <a:ext cx="4902200" cy="3987800"/>
          </a:xfrm>
          <a:custGeom>
            <a:avLst/>
            <a:gdLst/>
            <a:ahLst/>
            <a:cxnLst/>
            <a:rect l="l" t="t" r="r" b="b"/>
            <a:pathLst>
              <a:path w="4902200" h="3987800">
                <a:moveTo>
                  <a:pt x="152414" y="0"/>
                </a:moveTo>
                <a:lnTo>
                  <a:pt x="4749786" y="0"/>
                </a:lnTo>
                <a:cubicBezTo>
                  <a:pt x="4833962" y="0"/>
                  <a:pt x="4902200" y="68238"/>
                  <a:pt x="4902200" y="152414"/>
                </a:cubicBezTo>
                <a:lnTo>
                  <a:pt x="4902200" y="3835386"/>
                </a:lnTo>
                <a:cubicBezTo>
                  <a:pt x="4902200" y="3919562"/>
                  <a:pt x="4833962" y="3987800"/>
                  <a:pt x="4749786" y="3987800"/>
                </a:cubicBezTo>
                <a:lnTo>
                  <a:pt x="152414" y="3987800"/>
                </a:lnTo>
                <a:cubicBezTo>
                  <a:pt x="68238" y="3987800"/>
                  <a:pt x="0" y="3919562"/>
                  <a:pt x="0" y="3835386"/>
                </a:cubicBezTo>
                <a:lnTo>
                  <a:pt x="0" y="152414"/>
                </a:lnTo>
                <a:cubicBezTo>
                  <a:pt x="0" y="68294"/>
                  <a:pt x="68294" y="0"/>
                  <a:pt x="152414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103967" y="7289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F6900">
              <a:alpha val="20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11281767" y="74676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31750" y="31750"/>
                </a:moveTo>
                <a:cubicBezTo>
                  <a:pt x="31750" y="22969"/>
                  <a:pt x="24656" y="15875"/>
                  <a:pt x="15875" y="15875"/>
                </a:cubicBezTo>
                <a:cubicBezTo>
                  <a:pt x="7094" y="15875"/>
                  <a:pt x="0" y="22969"/>
                  <a:pt x="0" y="31750"/>
                </a:cubicBezTo>
                <a:lnTo>
                  <a:pt x="0" y="198438"/>
                </a:lnTo>
                <a:cubicBezTo>
                  <a:pt x="0" y="220365"/>
                  <a:pt x="17760" y="238125"/>
                  <a:pt x="39688" y="238125"/>
                </a:cubicBezTo>
                <a:lnTo>
                  <a:pt x="238125" y="238125"/>
                </a:lnTo>
                <a:cubicBezTo>
                  <a:pt x="246906" y="238125"/>
                  <a:pt x="254000" y="231031"/>
                  <a:pt x="254000" y="222250"/>
                </a:cubicBezTo>
                <a:cubicBezTo>
                  <a:pt x="254000" y="213469"/>
                  <a:pt x="246906" y="206375"/>
                  <a:pt x="238125" y="206375"/>
                </a:cubicBezTo>
                <a:lnTo>
                  <a:pt x="39688" y="206375"/>
                </a:lnTo>
                <a:cubicBezTo>
                  <a:pt x="35322" y="206375"/>
                  <a:pt x="31750" y="202803"/>
                  <a:pt x="31750" y="198438"/>
                </a:cubicBezTo>
                <a:lnTo>
                  <a:pt x="31750" y="31750"/>
                </a:lnTo>
                <a:close/>
                <a:moveTo>
                  <a:pt x="233462" y="74712"/>
                </a:moveTo>
                <a:cubicBezTo>
                  <a:pt x="239663" y="68511"/>
                  <a:pt x="239663" y="58440"/>
                  <a:pt x="233462" y="52239"/>
                </a:cubicBezTo>
                <a:cubicBezTo>
                  <a:pt x="227261" y="46037"/>
                  <a:pt x="217190" y="46037"/>
                  <a:pt x="210989" y="52239"/>
                </a:cubicBezTo>
                <a:lnTo>
                  <a:pt x="158750" y="104527"/>
                </a:lnTo>
                <a:lnTo>
                  <a:pt x="130274" y="76101"/>
                </a:lnTo>
                <a:cubicBezTo>
                  <a:pt x="124073" y="69900"/>
                  <a:pt x="114002" y="69900"/>
                  <a:pt x="107801" y="76101"/>
                </a:cubicBezTo>
                <a:lnTo>
                  <a:pt x="60176" y="123726"/>
                </a:lnTo>
                <a:cubicBezTo>
                  <a:pt x="53975" y="129927"/>
                  <a:pt x="53975" y="139998"/>
                  <a:pt x="60176" y="146199"/>
                </a:cubicBezTo>
                <a:cubicBezTo>
                  <a:pt x="66377" y="152400"/>
                  <a:pt x="76448" y="152400"/>
                  <a:pt x="82649" y="146199"/>
                </a:cubicBezTo>
                <a:lnTo>
                  <a:pt x="119063" y="109786"/>
                </a:lnTo>
                <a:lnTo>
                  <a:pt x="147538" y="138261"/>
                </a:lnTo>
                <a:cubicBezTo>
                  <a:pt x="153739" y="144463"/>
                  <a:pt x="163810" y="144463"/>
                  <a:pt x="170011" y="138261"/>
                </a:cubicBezTo>
                <a:lnTo>
                  <a:pt x="233511" y="74761"/>
                </a:lnTo>
                <a:close/>
              </a:path>
            </a:pathLst>
          </a:custGeom>
          <a:solidFill>
            <a:srgbClr val="FF8904"/>
          </a:solidFill>
          <a:ln/>
        </p:spPr>
      </p:sp>
      <p:sp>
        <p:nvSpPr>
          <p:cNvPr id="68" name="Text 66"/>
          <p:cNvSpPr/>
          <p:nvPr/>
        </p:nvSpPr>
        <p:spPr>
          <a:xfrm>
            <a:off x="11865967" y="7416800"/>
            <a:ext cx="1778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Monitor &amp; Adapt</a:t>
            </a:r>
            <a:endParaRPr lang="en-US" sz="1600" dirty="0"/>
          </a:p>
        </p:txBody>
      </p:sp>
      <p:sp>
        <p:nvSpPr>
          <p:cNvPr id="69" name="Shape 67"/>
          <p:cNvSpPr/>
          <p:nvPr/>
        </p:nvSpPr>
        <p:spPr>
          <a:xfrm>
            <a:off x="11110317" y="81089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1262717" y="8318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FF8904"/>
          </a:solidFill>
          <a:ln/>
        </p:spPr>
      </p:sp>
      <p:sp>
        <p:nvSpPr>
          <p:cNvPr id="71" name="Text 69"/>
          <p:cNvSpPr/>
          <p:nvPr/>
        </p:nvSpPr>
        <p:spPr>
          <a:xfrm>
            <a:off x="11566029" y="8267700"/>
            <a:ext cx="38481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Regular Compliance Audits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to identify gaps proactively</a:t>
            </a:r>
            <a:endParaRPr lang="en-US" sz="1600" dirty="0"/>
          </a:p>
        </p:txBody>
      </p:sp>
      <p:sp>
        <p:nvSpPr>
          <p:cNvPr id="72" name="Shape 70"/>
          <p:cNvSpPr/>
          <p:nvPr/>
        </p:nvSpPr>
        <p:spPr>
          <a:xfrm>
            <a:off x="11110317" y="92011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1269067" y="94107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FF8904"/>
          </a:solidFill>
          <a:ln/>
        </p:spPr>
      </p:sp>
      <p:sp>
        <p:nvSpPr>
          <p:cNvPr id="74" name="Text 72"/>
          <p:cNvSpPr/>
          <p:nvPr/>
        </p:nvSpPr>
        <p:spPr>
          <a:xfrm>
            <a:off x="11568113" y="9359900"/>
            <a:ext cx="38481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Stay Updated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on notifications, circulars, and case laws</a:t>
            </a:r>
            <a:endParaRPr lang="en-US" sz="1600" dirty="0"/>
          </a:p>
        </p:txBody>
      </p:sp>
      <p:sp>
        <p:nvSpPr>
          <p:cNvPr id="75" name="Shape 73"/>
          <p:cNvSpPr/>
          <p:nvPr/>
        </p:nvSpPr>
        <p:spPr>
          <a:xfrm>
            <a:off x="11103967" y="102933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76" name="Text 74"/>
          <p:cNvSpPr/>
          <p:nvPr/>
        </p:nvSpPr>
        <p:spPr>
          <a:xfrm>
            <a:off x="11103967" y="10452100"/>
            <a:ext cx="4483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Goal: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Proactive compliance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t4.ftcdn.net/27b3ff25ceec35b7e829bf189de1611880e01a03.jpg"/>
          <p:cNvPicPr>
            <a:picLocks noChangeAspect="1"/>
          </p:cNvPicPr>
          <p:nvPr/>
        </p:nvPicPr>
        <p:blipFill>
          <a:blip r:embed="rId3">
            <a:alphaModFix amt="20000"/>
          </a:blip>
          <a:srcRect l="21556" r="21556"/>
          <a:stretch/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6366F1">
                  <a:alpha val="15000"/>
                </a:srgbClr>
              </a:gs>
              <a:gs pos="100000">
                <a:srgbClr val="191919">
                  <a:alpha val="95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514350" y="184150"/>
            <a:ext cx="1828800" cy="520700"/>
          </a:xfrm>
          <a:custGeom>
            <a:avLst/>
            <a:gdLst/>
            <a:ahLst/>
            <a:cxnLst/>
            <a:rect l="l" t="t" r="r" b="b"/>
            <a:pathLst>
              <a:path w="1828800" h="520700">
                <a:moveTo>
                  <a:pt x="101599" y="0"/>
                </a:moveTo>
                <a:lnTo>
                  <a:pt x="1727201" y="0"/>
                </a:lnTo>
                <a:cubicBezTo>
                  <a:pt x="1783313" y="0"/>
                  <a:pt x="1828800" y="45487"/>
                  <a:pt x="1828800" y="101599"/>
                </a:cubicBezTo>
                <a:lnTo>
                  <a:pt x="1828800" y="419101"/>
                </a:lnTo>
                <a:cubicBezTo>
                  <a:pt x="1828800" y="475213"/>
                  <a:pt x="1783313" y="520700"/>
                  <a:pt x="1727201" y="520700"/>
                </a:cubicBezTo>
                <a:lnTo>
                  <a:pt x="101599" y="520700"/>
                </a:lnTo>
                <a:cubicBezTo>
                  <a:pt x="45487" y="520700"/>
                  <a:pt x="0" y="475213"/>
                  <a:pt x="0" y="4191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 w="12700">
            <a:solidFill>
              <a:srgbClr val="6366F1">
                <a:alpha val="40000"/>
              </a:srgb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23900" y="298450"/>
            <a:ext cx="1512689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CONCLUSION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08000" y="1422400"/>
            <a:ext cx="133096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Navigating GST 2.0: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Path Forward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08000" y="3251200"/>
            <a:ext cx="131318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0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GST reforms of 2025-2026 represent a </a:t>
            </a: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paradigm shift</a:t>
            </a:r>
            <a:r>
              <a:rPr lang="en-US" sz="20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toward a simplified, technology-driven, and compliance-focused tax ecosystem.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08000" y="4279900"/>
            <a:ext cx="13119100" cy="7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While the transition requires significant system upgrades and process changes, businesses that adapt early will benefit from </a:t>
            </a: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streamlined operations, reduced litigation, and improved cash flows</a:t>
            </a:r>
            <a:r>
              <a:rPr lang="en-US" sz="18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08000" y="5226050"/>
            <a:ext cx="13119100" cy="7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</a:t>
            </a: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Sahil Enterprises judgment</a:t>
            </a:r>
            <a:r>
              <a:rPr lang="en-US" sz="18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reinforces the principle that </a:t>
            </a: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bona fide taxpayers deserve protection</a:t>
            </a:r>
            <a:r>
              <a:rPr lang="en-US" sz="18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- a welcome relief for honest businesses.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514350" y="6381750"/>
            <a:ext cx="4114800" cy="1816100"/>
          </a:xfrm>
          <a:custGeom>
            <a:avLst/>
            <a:gdLst/>
            <a:ahLst/>
            <a:cxnLst/>
            <a:rect l="l" t="t" r="r" b="b"/>
            <a:pathLst>
              <a:path w="4114800" h="1816100">
                <a:moveTo>
                  <a:pt x="152407" y="0"/>
                </a:moveTo>
                <a:lnTo>
                  <a:pt x="3962393" y="0"/>
                </a:lnTo>
                <a:cubicBezTo>
                  <a:pt x="4046565" y="0"/>
                  <a:pt x="4114800" y="68235"/>
                  <a:pt x="4114800" y="152407"/>
                </a:cubicBezTo>
                <a:lnTo>
                  <a:pt x="4114800" y="1663693"/>
                </a:lnTo>
                <a:cubicBezTo>
                  <a:pt x="4114800" y="1747865"/>
                  <a:pt x="4046565" y="1816100"/>
                  <a:pt x="3962393" y="1816100"/>
                </a:cubicBezTo>
                <a:lnTo>
                  <a:pt x="152407" y="1816100"/>
                </a:lnTo>
                <a:cubicBezTo>
                  <a:pt x="68235" y="1816100"/>
                  <a:pt x="0" y="1747865"/>
                  <a:pt x="0" y="1663693"/>
                </a:cubicBezTo>
                <a:lnTo>
                  <a:pt x="0" y="152407"/>
                </a:lnTo>
                <a:cubicBezTo>
                  <a:pt x="0" y="68291"/>
                  <a:pt x="68291" y="0"/>
                  <a:pt x="152407" y="0"/>
                </a:cubicBezTo>
                <a:close/>
              </a:path>
            </a:pathLst>
          </a:custGeom>
          <a:solidFill>
            <a:srgbClr val="262626">
              <a:alpha val="80000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825500" y="6642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95250" y="238125"/>
                </a:moveTo>
                <a:lnTo>
                  <a:pt x="18231" y="238125"/>
                </a:lnTo>
                <a:cubicBezTo>
                  <a:pt x="-298" y="238125"/>
                  <a:pt x="-11683" y="217959"/>
                  <a:pt x="-2158" y="202034"/>
                </a:cubicBezTo>
                <a:lnTo>
                  <a:pt x="37207" y="136401"/>
                </a:lnTo>
                <a:cubicBezTo>
                  <a:pt x="43681" y="125611"/>
                  <a:pt x="55290" y="119063"/>
                  <a:pt x="67866" y="119063"/>
                </a:cubicBezTo>
                <a:lnTo>
                  <a:pt x="138559" y="119063"/>
                </a:lnTo>
                <a:cubicBezTo>
                  <a:pt x="195188" y="23143"/>
                  <a:pt x="279648" y="18306"/>
                  <a:pt x="336128" y="26566"/>
                </a:cubicBezTo>
                <a:cubicBezTo>
                  <a:pt x="345653" y="27980"/>
                  <a:pt x="353095" y="35421"/>
                  <a:pt x="354434" y="44872"/>
                </a:cubicBezTo>
                <a:cubicBezTo>
                  <a:pt x="362694" y="101352"/>
                  <a:pt x="357857" y="185812"/>
                  <a:pt x="261938" y="242441"/>
                </a:cubicBezTo>
                <a:lnTo>
                  <a:pt x="261938" y="313134"/>
                </a:lnTo>
                <a:cubicBezTo>
                  <a:pt x="261938" y="325710"/>
                  <a:pt x="255389" y="337319"/>
                  <a:pt x="244599" y="343793"/>
                </a:cubicBezTo>
                <a:lnTo>
                  <a:pt x="178966" y="383158"/>
                </a:lnTo>
                <a:cubicBezTo>
                  <a:pt x="163116" y="392683"/>
                  <a:pt x="142875" y="381223"/>
                  <a:pt x="142875" y="362769"/>
                </a:cubicBezTo>
                <a:lnTo>
                  <a:pt x="142875" y="285750"/>
                </a:lnTo>
                <a:cubicBezTo>
                  <a:pt x="142875" y="259482"/>
                  <a:pt x="121518" y="238125"/>
                  <a:pt x="95250" y="238125"/>
                </a:cubicBezTo>
                <a:lnTo>
                  <a:pt x="95176" y="238125"/>
                </a:lnTo>
                <a:close/>
                <a:moveTo>
                  <a:pt x="297656" y="119063"/>
                </a:moveTo>
                <a:cubicBezTo>
                  <a:pt x="297656" y="99349"/>
                  <a:pt x="281651" y="83344"/>
                  <a:pt x="261938" y="83344"/>
                </a:cubicBezTo>
                <a:cubicBezTo>
                  <a:pt x="242224" y="83344"/>
                  <a:pt x="226219" y="99349"/>
                  <a:pt x="226219" y="119063"/>
                </a:cubicBezTo>
                <a:cubicBezTo>
                  <a:pt x="226219" y="138776"/>
                  <a:pt x="242224" y="154781"/>
                  <a:pt x="261938" y="154781"/>
                </a:cubicBezTo>
                <a:cubicBezTo>
                  <a:pt x="281651" y="154781"/>
                  <a:pt x="297656" y="138776"/>
                  <a:pt x="297656" y="119063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2" name="Text 9"/>
          <p:cNvSpPr/>
          <p:nvPr/>
        </p:nvSpPr>
        <p:spPr>
          <a:xfrm>
            <a:off x="774700" y="7175500"/>
            <a:ext cx="3708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Proactive Compliance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774700" y="7632700"/>
            <a:ext cx="369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Stay ahead of regulatory changes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4950817" y="6381750"/>
            <a:ext cx="4114800" cy="1816100"/>
          </a:xfrm>
          <a:custGeom>
            <a:avLst/>
            <a:gdLst/>
            <a:ahLst/>
            <a:cxnLst/>
            <a:rect l="l" t="t" r="r" b="b"/>
            <a:pathLst>
              <a:path w="4114800" h="1816100">
                <a:moveTo>
                  <a:pt x="152407" y="0"/>
                </a:moveTo>
                <a:lnTo>
                  <a:pt x="3962393" y="0"/>
                </a:lnTo>
                <a:cubicBezTo>
                  <a:pt x="4046565" y="0"/>
                  <a:pt x="4114800" y="68235"/>
                  <a:pt x="4114800" y="152407"/>
                </a:cubicBezTo>
                <a:lnTo>
                  <a:pt x="4114800" y="1663693"/>
                </a:lnTo>
                <a:cubicBezTo>
                  <a:pt x="4114800" y="1747865"/>
                  <a:pt x="4046565" y="1816100"/>
                  <a:pt x="3962393" y="1816100"/>
                </a:cubicBezTo>
                <a:lnTo>
                  <a:pt x="152407" y="1816100"/>
                </a:lnTo>
                <a:cubicBezTo>
                  <a:pt x="68235" y="1816100"/>
                  <a:pt x="0" y="1747865"/>
                  <a:pt x="0" y="1663693"/>
                </a:cubicBezTo>
                <a:lnTo>
                  <a:pt x="0" y="152407"/>
                </a:lnTo>
                <a:cubicBezTo>
                  <a:pt x="0" y="68291"/>
                  <a:pt x="68291" y="0"/>
                  <a:pt x="152407" y="0"/>
                </a:cubicBezTo>
                <a:close/>
              </a:path>
            </a:pathLst>
          </a:custGeom>
          <a:solidFill>
            <a:srgbClr val="262626">
              <a:alpha val="80000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261967" y="6642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30969" y="17859"/>
                </a:moveTo>
                <a:cubicBezTo>
                  <a:pt x="130969" y="7962"/>
                  <a:pt x="123006" y="0"/>
                  <a:pt x="113109" y="0"/>
                </a:cubicBezTo>
                <a:cubicBezTo>
                  <a:pt x="103212" y="0"/>
                  <a:pt x="95250" y="7962"/>
                  <a:pt x="95250" y="17859"/>
                </a:cubicBezTo>
                <a:lnTo>
                  <a:pt x="95250" y="47625"/>
                </a:lnTo>
                <a:cubicBezTo>
                  <a:pt x="68982" y="47625"/>
                  <a:pt x="47625" y="68982"/>
                  <a:pt x="47625" y="95250"/>
                </a:cubicBezTo>
                <a:lnTo>
                  <a:pt x="17859" y="95250"/>
                </a:lnTo>
                <a:cubicBezTo>
                  <a:pt x="7962" y="95250"/>
                  <a:pt x="0" y="103212"/>
                  <a:pt x="0" y="113109"/>
                </a:cubicBezTo>
                <a:cubicBezTo>
                  <a:pt x="0" y="123006"/>
                  <a:pt x="7962" y="130969"/>
                  <a:pt x="17859" y="130969"/>
                </a:cubicBezTo>
                <a:lnTo>
                  <a:pt x="47625" y="130969"/>
                </a:lnTo>
                <a:lnTo>
                  <a:pt x="47625" y="172641"/>
                </a:lnTo>
                <a:lnTo>
                  <a:pt x="17859" y="172641"/>
                </a:lnTo>
                <a:cubicBezTo>
                  <a:pt x="7962" y="172641"/>
                  <a:pt x="0" y="180603"/>
                  <a:pt x="0" y="190500"/>
                </a:cubicBezTo>
                <a:cubicBezTo>
                  <a:pt x="0" y="200397"/>
                  <a:pt x="7962" y="208359"/>
                  <a:pt x="17859" y="208359"/>
                </a:cubicBezTo>
                <a:lnTo>
                  <a:pt x="47625" y="208359"/>
                </a:lnTo>
                <a:lnTo>
                  <a:pt x="47625" y="250031"/>
                </a:lnTo>
                <a:lnTo>
                  <a:pt x="17859" y="250031"/>
                </a:lnTo>
                <a:cubicBezTo>
                  <a:pt x="7962" y="250031"/>
                  <a:pt x="0" y="257994"/>
                  <a:pt x="0" y="267891"/>
                </a:cubicBezTo>
                <a:cubicBezTo>
                  <a:pt x="0" y="277788"/>
                  <a:pt x="7962" y="285750"/>
                  <a:pt x="17859" y="285750"/>
                </a:cubicBezTo>
                <a:lnTo>
                  <a:pt x="47625" y="285750"/>
                </a:lnTo>
                <a:cubicBezTo>
                  <a:pt x="47625" y="312018"/>
                  <a:pt x="68982" y="333375"/>
                  <a:pt x="95250" y="333375"/>
                </a:cubicBezTo>
                <a:lnTo>
                  <a:pt x="95250" y="363141"/>
                </a:lnTo>
                <a:cubicBezTo>
                  <a:pt x="95250" y="373038"/>
                  <a:pt x="103212" y="381000"/>
                  <a:pt x="113109" y="381000"/>
                </a:cubicBezTo>
                <a:cubicBezTo>
                  <a:pt x="123006" y="381000"/>
                  <a:pt x="130969" y="373038"/>
                  <a:pt x="130969" y="363141"/>
                </a:cubicBezTo>
                <a:lnTo>
                  <a:pt x="130969" y="333375"/>
                </a:lnTo>
                <a:lnTo>
                  <a:pt x="172641" y="333375"/>
                </a:lnTo>
                <a:lnTo>
                  <a:pt x="172641" y="363141"/>
                </a:lnTo>
                <a:cubicBezTo>
                  <a:pt x="172641" y="373038"/>
                  <a:pt x="180603" y="381000"/>
                  <a:pt x="190500" y="381000"/>
                </a:cubicBezTo>
                <a:cubicBezTo>
                  <a:pt x="200397" y="381000"/>
                  <a:pt x="208359" y="373038"/>
                  <a:pt x="208359" y="363141"/>
                </a:cubicBezTo>
                <a:lnTo>
                  <a:pt x="208359" y="333375"/>
                </a:lnTo>
                <a:lnTo>
                  <a:pt x="250031" y="333375"/>
                </a:lnTo>
                <a:lnTo>
                  <a:pt x="250031" y="363141"/>
                </a:lnTo>
                <a:cubicBezTo>
                  <a:pt x="250031" y="373038"/>
                  <a:pt x="257994" y="381000"/>
                  <a:pt x="267891" y="381000"/>
                </a:cubicBezTo>
                <a:cubicBezTo>
                  <a:pt x="277788" y="381000"/>
                  <a:pt x="285750" y="373038"/>
                  <a:pt x="285750" y="363141"/>
                </a:cubicBezTo>
                <a:lnTo>
                  <a:pt x="285750" y="333375"/>
                </a:lnTo>
                <a:cubicBezTo>
                  <a:pt x="312018" y="333375"/>
                  <a:pt x="333375" y="312018"/>
                  <a:pt x="333375" y="285750"/>
                </a:cubicBezTo>
                <a:lnTo>
                  <a:pt x="363141" y="285750"/>
                </a:lnTo>
                <a:cubicBezTo>
                  <a:pt x="373038" y="285750"/>
                  <a:pt x="381000" y="277788"/>
                  <a:pt x="381000" y="267891"/>
                </a:cubicBezTo>
                <a:cubicBezTo>
                  <a:pt x="381000" y="257994"/>
                  <a:pt x="373038" y="250031"/>
                  <a:pt x="363141" y="250031"/>
                </a:cubicBezTo>
                <a:lnTo>
                  <a:pt x="333375" y="250031"/>
                </a:lnTo>
                <a:lnTo>
                  <a:pt x="333375" y="208359"/>
                </a:lnTo>
                <a:lnTo>
                  <a:pt x="363141" y="208359"/>
                </a:lnTo>
                <a:cubicBezTo>
                  <a:pt x="373038" y="208359"/>
                  <a:pt x="381000" y="200397"/>
                  <a:pt x="381000" y="190500"/>
                </a:cubicBezTo>
                <a:cubicBezTo>
                  <a:pt x="381000" y="180603"/>
                  <a:pt x="373038" y="172641"/>
                  <a:pt x="363141" y="172641"/>
                </a:cubicBezTo>
                <a:lnTo>
                  <a:pt x="333375" y="172641"/>
                </a:lnTo>
                <a:lnTo>
                  <a:pt x="333375" y="130969"/>
                </a:lnTo>
                <a:lnTo>
                  <a:pt x="363141" y="130969"/>
                </a:lnTo>
                <a:cubicBezTo>
                  <a:pt x="373038" y="130969"/>
                  <a:pt x="381000" y="123006"/>
                  <a:pt x="381000" y="113109"/>
                </a:cubicBezTo>
                <a:cubicBezTo>
                  <a:pt x="381000" y="103212"/>
                  <a:pt x="373038" y="95250"/>
                  <a:pt x="363141" y="95250"/>
                </a:cubicBezTo>
                <a:lnTo>
                  <a:pt x="333375" y="95250"/>
                </a:lnTo>
                <a:cubicBezTo>
                  <a:pt x="333375" y="68982"/>
                  <a:pt x="312018" y="47625"/>
                  <a:pt x="285750" y="47625"/>
                </a:cubicBezTo>
                <a:lnTo>
                  <a:pt x="285750" y="17859"/>
                </a:lnTo>
                <a:cubicBezTo>
                  <a:pt x="285750" y="7962"/>
                  <a:pt x="277788" y="0"/>
                  <a:pt x="267891" y="0"/>
                </a:cubicBezTo>
                <a:cubicBezTo>
                  <a:pt x="257994" y="0"/>
                  <a:pt x="250031" y="7962"/>
                  <a:pt x="250031" y="17859"/>
                </a:cubicBezTo>
                <a:lnTo>
                  <a:pt x="250031" y="47625"/>
                </a:lnTo>
                <a:lnTo>
                  <a:pt x="208359" y="47625"/>
                </a:lnTo>
                <a:lnTo>
                  <a:pt x="208359" y="17859"/>
                </a:lnTo>
                <a:cubicBezTo>
                  <a:pt x="208359" y="7962"/>
                  <a:pt x="200397" y="0"/>
                  <a:pt x="190500" y="0"/>
                </a:cubicBezTo>
                <a:cubicBezTo>
                  <a:pt x="180603" y="0"/>
                  <a:pt x="172641" y="7962"/>
                  <a:pt x="172641" y="17859"/>
                </a:cubicBezTo>
                <a:lnTo>
                  <a:pt x="172641" y="47625"/>
                </a:lnTo>
                <a:lnTo>
                  <a:pt x="130969" y="47625"/>
                </a:lnTo>
                <a:lnTo>
                  <a:pt x="130969" y="17859"/>
                </a:lnTo>
                <a:close/>
                <a:moveTo>
                  <a:pt x="119063" y="95250"/>
                </a:moveTo>
                <a:lnTo>
                  <a:pt x="261938" y="95250"/>
                </a:lnTo>
                <a:cubicBezTo>
                  <a:pt x="275109" y="95250"/>
                  <a:pt x="285750" y="105891"/>
                  <a:pt x="285750" y="119063"/>
                </a:cubicBezTo>
                <a:lnTo>
                  <a:pt x="285750" y="261938"/>
                </a:lnTo>
                <a:cubicBezTo>
                  <a:pt x="285750" y="275109"/>
                  <a:pt x="275109" y="285750"/>
                  <a:pt x="261938" y="285750"/>
                </a:cubicBezTo>
                <a:lnTo>
                  <a:pt x="119063" y="285750"/>
                </a:lnTo>
                <a:cubicBezTo>
                  <a:pt x="105891" y="285750"/>
                  <a:pt x="95250" y="275109"/>
                  <a:pt x="95250" y="261938"/>
                </a:cubicBezTo>
                <a:lnTo>
                  <a:pt x="95250" y="119063"/>
                </a:lnTo>
                <a:cubicBezTo>
                  <a:pt x="95250" y="105891"/>
                  <a:pt x="105891" y="95250"/>
                  <a:pt x="119063" y="95250"/>
                </a:cubicBezTo>
                <a:close/>
                <a:moveTo>
                  <a:pt x="130969" y="130969"/>
                </a:moveTo>
                <a:lnTo>
                  <a:pt x="130969" y="250031"/>
                </a:lnTo>
                <a:lnTo>
                  <a:pt x="250031" y="250031"/>
                </a:lnTo>
                <a:lnTo>
                  <a:pt x="250031" y="130969"/>
                </a:lnTo>
                <a:lnTo>
                  <a:pt x="130969" y="130969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6" name="Text 13"/>
          <p:cNvSpPr/>
          <p:nvPr/>
        </p:nvSpPr>
        <p:spPr>
          <a:xfrm>
            <a:off x="5211167" y="7175500"/>
            <a:ext cx="3708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Technology Adoption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5211167" y="7632700"/>
            <a:ext cx="369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Leverage automation and AI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9387384" y="6381750"/>
            <a:ext cx="4114800" cy="1816100"/>
          </a:xfrm>
          <a:custGeom>
            <a:avLst/>
            <a:gdLst/>
            <a:ahLst/>
            <a:cxnLst/>
            <a:rect l="l" t="t" r="r" b="b"/>
            <a:pathLst>
              <a:path w="4114800" h="1816100">
                <a:moveTo>
                  <a:pt x="152407" y="0"/>
                </a:moveTo>
                <a:lnTo>
                  <a:pt x="3962393" y="0"/>
                </a:lnTo>
                <a:cubicBezTo>
                  <a:pt x="4046565" y="0"/>
                  <a:pt x="4114800" y="68235"/>
                  <a:pt x="4114800" y="152407"/>
                </a:cubicBezTo>
                <a:lnTo>
                  <a:pt x="4114800" y="1663693"/>
                </a:lnTo>
                <a:cubicBezTo>
                  <a:pt x="4114800" y="1747865"/>
                  <a:pt x="4046565" y="1816100"/>
                  <a:pt x="3962393" y="1816100"/>
                </a:cubicBezTo>
                <a:lnTo>
                  <a:pt x="152407" y="1816100"/>
                </a:lnTo>
                <a:cubicBezTo>
                  <a:pt x="68235" y="1816100"/>
                  <a:pt x="0" y="1747865"/>
                  <a:pt x="0" y="1663693"/>
                </a:cubicBezTo>
                <a:lnTo>
                  <a:pt x="0" y="152407"/>
                </a:lnTo>
                <a:cubicBezTo>
                  <a:pt x="0" y="68291"/>
                  <a:pt x="68291" y="0"/>
                  <a:pt x="152407" y="0"/>
                </a:cubicBezTo>
                <a:close/>
              </a:path>
            </a:pathLst>
          </a:custGeom>
          <a:solidFill>
            <a:srgbClr val="262626">
              <a:alpha val="80000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698534" y="6642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105147"/>
                </a:moveTo>
                <a:lnTo>
                  <a:pt x="190500" y="335310"/>
                </a:lnTo>
                <a:lnTo>
                  <a:pt x="190872" y="335161"/>
                </a:lnTo>
                <a:cubicBezTo>
                  <a:pt x="231502" y="318269"/>
                  <a:pt x="275109" y="309563"/>
                  <a:pt x="319088" y="309563"/>
                </a:cubicBezTo>
                <a:lnTo>
                  <a:pt x="333375" y="309563"/>
                </a:lnTo>
                <a:lnTo>
                  <a:pt x="333375" y="71438"/>
                </a:lnTo>
                <a:lnTo>
                  <a:pt x="319088" y="71438"/>
                </a:lnTo>
                <a:cubicBezTo>
                  <a:pt x="287685" y="71438"/>
                  <a:pt x="256505" y="77688"/>
                  <a:pt x="227484" y="89743"/>
                </a:cubicBezTo>
                <a:cubicBezTo>
                  <a:pt x="214982" y="94952"/>
                  <a:pt x="202629" y="100087"/>
                  <a:pt x="190500" y="105147"/>
                </a:cubicBezTo>
                <a:close/>
                <a:moveTo>
                  <a:pt x="171822" y="45765"/>
                </a:moveTo>
                <a:lnTo>
                  <a:pt x="190500" y="53578"/>
                </a:lnTo>
                <a:lnTo>
                  <a:pt x="209178" y="45765"/>
                </a:lnTo>
                <a:cubicBezTo>
                  <a:pt x="244004" y="31254"/>
                  <a:pt x="281360" y="23812"/>
                  <a:pt x="319088" y="23812"/>
                </a:cubicBezTo>
                <a:lnTo>
                  <a:pt x="345281" y="23812"/>
                </a:lnTo>
                <a:cubicBezTo>
                  <a:pt x="365001" y="23812"/>
                  <a:pt x="381000" y="39812"/>
                  <a:pt x="381000" y="59531"/>
                </a:cubicBezTo>
                <a:lnTo>
                  <a:pt x="381000" y="321469"/>
                </a:lnTo>
                <a:cubicBezTo>
                  <a:pt x="381000" y="341188"/>
                  <a:pt x="365001" y="357188"/>
                  <a:pt x="345281" y="357188"/>
                </a:cubicBezTo>
                <a:lnTo>
                  <a:pt x="319088" y="357188"/>
                </a:lnTo>
                <a:cubicBezTo>
                  <a:pt x="281360" y="357188"/>
                  <a:pt x="244004" y="364629"/>
                  <a:pt x="209178" y="379140"/>
                </a:cubicBezTo>
                <a:lnTo>
                  <a:pt x="199653" y="383084"/>
                </a:lnTo>
                <a:cubicBezTo>
                  <a:pt x="193774" y="385539"/>
                  <a:pt x="187226" y="385539"/>
                  <a:pt x="181347" y="383084"/>
                </a:cubicBezTo>
                <a:lnTo>
                  <a:pt x="171822" y="379140"/>
                </a:lnTo>
                <a:cubicBezTo>
                  <a:pt x="136996" y="364629"/>
                  <a:pt x="99640" y="357188"/>
                  <a:pt x="61913" y="357188"/>
                </a:cubicBezTo>
                <a:lnTo>
                  <a:pt x="35719" y="357188"/>
                </a:lnTo>
                <a:cubicBezTo>
                  <a:pt x="15999" y="357188"/>
                  <a:pt x="0" y="341188"/>
                  <a:pt x="0" y="321469"/>
                </a:cubicBezTo>
                <a:lnTo>
                  <a:pt x="0" y="59531"/>
                </a:lnTo>
                <a:cubicBezTo>
                  <a:pt x="0" y="39812"/>
                  <a:pt x="15999" y="23812"/>
                  <a:pt x="35719" y="23812"/>
                </a:cubicBezTo>
                <a:lnTo>
                  <a:pt x="61913" y="23812"/>
                </a:lnTo>
                <a:cubicBezTo>
                  <a:pt x="99640" y="23812"/>
                  <a:pt x="136996" y="31254"/>
                  <a:pt x="171822" y="45765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20" name="Text 17"/>
          <p:cNvSpPr/>
          <p:nvPr/>
        </p:nvSpPr>
        <p:spPr>
          <a:xfrm>
            <a:off x="9647734" y="7175500"/>
            <a:ext cx="3708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Continuous Learning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9647734" y="7632700"/>
            <a:ext cx="369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Stay informed on case laws</a:t>
            </a:r>
            <a:endParaRPr lang="en-US" sz="1600" dirty="0"/>
          </a:p>
        </p:txBody>
      </p:sp>
      <p:sp>
        <p:nvSpPr>
          <p:cNvPr id="22" name="Shape 19"/>
          <p:cNvSpPr/>
          <p:nvPr/>
        </p:nvSpPr>
        <p:spPr>
          <a:xfrm>
            <a:off x="508000" y="8782050"/>
            <a:ext cx="2794000" cy="12700"/>
          </a:xfrm>
          <a:custGeom>
            <a:avLst/>
            <a:gdLst/>
            <a:ahLst/>
            <a:cxnLst/>
            <a:rect l="l" t="t" r="r" b="b"/>
            <a:pathLst>
              <a:path w="2794000" h="12700">
                <a:moveTo>
                  <a:pt x="0" y="0"/>
                </a:moveTo>
                <a:lnTo>
                  <a:pt x="2794000" y="0"/>
                </a:lnTo>
                <a:lnTo>
                  <a:pt x="27940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23" name="Text 20"/>
          <p:cNvSpPr/>
          <p:nvPr/>
        </p:nvSpPr>
        <p:spPr>
          <a:xfrm>
            <a:off x="3507383" y="8610600"/>
            <a:ext cx="7124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Success lies in preparation, adaptation, and informed decision-making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10716518" y="8782050"/>
            <a:ext cx="2794000" cy="12700"/>
          </a:xfrm>
          <a:custGeom>
            <a:avLst/>
            <a:gdLst/>
            <a:ahLst/>
            <a:cxnLst/>
            <a:rect l="l" t="t" r="r" b="b"/>
            <a:pathLst>
              <a:path w="2794000" h="12700">
                <a:moveTo>
                  <a:pt x="0" y="0"/>
                </a:moveTo>
                <a:lnTo>
                  <a:pt x="2794000" y="0"/>
                </a:lnTo>
                <a:lnTo>
                  <a:pt x="27940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PRESENTATION OVERVIEW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Table of Contents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835150"/>
            <a:ext cx="7454900" cy="1460500"/>
          </a:xfrm>
          <a:custGeom>
            <a:avLst/>
            <a:gdLst/>
            <a:ahLst/>
            <a:cxnLst/>
            <a:rect l="l" t="t" r="r" b="b"/>
            <a:pathLst>
              <a:path w="7454900" h="1460500">
                <a:moveTo>
                  <a:pt x="152403" y="0"/>
                </a:moveTo>
                <a:lnTo>
                  <a:pt x="7302497" y="0"/>
                </a:lnTo>
                <a:cubicBezTo>
                  <a:pt x="7386667" y="0"/>
                  <a:pt x="7454900" y="68233"/>
                  <a:pt x="7454900" y="152403"/>
                </a:cubicBezTo>
                <a:lnTo>
                  <a:pt x="7454900" y="1308097"/>
                </a:lnTo>
                <a:cubicBezTo>
                  <a:pt x="7454900" y="1392267"/>
                  <a:pt x="7386667" y="1460500"/>
                  <a:pt x="73024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5500" y="2146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998438" y="2273300"/>
            <a:ext cx="393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638300" y="2146300"/>
            <a:ext cx="614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Introduction to GST 2.0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38300" y="2603500"/>
            <a:ext cx="61214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Transformative reforms from 56th GST Council Meeting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86750" y="1835150"/>
            <a:ext cx="7454900" cy="1460500"/>
          </a:xfrm>
          <a:custGeom>
            <a:avLst/>
            <a:gdLst/>
            <a:ahLst/>
            <a:cxnLst/>
            <a:rect l="l" t="t" r="r" b="b"/>
            <a:pathLst>
              <a:path w="7454900" h="1460500">
                <a:moveTo>
                  <a:pt x="152403" y="0"/>
                </a:moveTo>
                <a:lnTo>
                  <a:pt x="7302497" y="0"/>
                </a:lnTo>
                <a:cubicBezTo>
                  <a:pt x="7386667" y="0"/>
                  <a:pt x="7454900" y="68233"/>
                  <a:pt x="7454900" y="152403"/>
                </a:cubicBezTo>
                <a:lnTo>
                  <a:pt x="7454900" y="1308097"/>
                </a:lnTo>
                <a:cubicBezTo>
                  <a:pt x="7454900" y="1392267"/>
                  <a:pt x="7386667" y="1460500"/>
                  <a:pt x="73024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597900" y="2146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8747820" y="2273300"/>
            <a:ext cx="431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0700" y="2146300"/>
            <a:ext cx="614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Rate Structure &amp; Provisions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410700" y="2603500"/>
            <a:ext cx="61214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Four-slab framework and key provisions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14350" y="3613150"/>
            <a:ext cx="7454900" cy="1460500"/>
          </a:xfrm>
          <a:custGeom>
            <a:avLst/>
            <a:gdLst/>
            <a:ahLst/>
            <a:cxnLst/>
            <a:rect l="l" t="t" r="r" b="b"/>
            <a:pathLst>
              <a:path w="7454900" h="1460500">
                <a:moveTo>
                  <a:pt x="152403" y="0"/>
                </a:moveTo>
                <a:lnTo>
                  <a:pt x="7302497" y="0"/>
                </a:lnTo>
                <a:cubicBezTo>
                  <a:pt x="7386667" y="0"/>
                  <a:pt x="7454900" y="68233"/>
                  <a:pt x="7454900" y="152403"/>
                </a:cubicBezTo>
                <a:lnTo>
                  <a:pt x="7454900" y="1308097"/>
                </a:lnTo>
                <a:cubicBezTo>
                  <a:pt x="7454900" y="1392267"/>
                  <a:pt x="7386667" y="1460500"/>
                  <a:pt x="73024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5500" y="3924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974328" y="4051300"/>
            <a:ext cx="44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638300" y="3924300"/>
            <a:ext cx="614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Amendments 2026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638300" y="4381500"/>
            <a:ext cx="61214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Critical changes effective April 1, 2026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286750" y="3613150"/>
            <a:ext cx="7454900" cy="1460500"/>
          </a:xfrm>
          <a:custGeom>
            <a:avLst/>
            <a:gdLst/>
            <a:ahLst/>
            <a:cxnLst/>
            <a:rect l="l" t="t" r="r" b="b"/>
            <a:pathLst>
              <a:path w="7454900" h="1460500">
                <a:moveTo>
                  <a:pt x="152403" y="0"/>
                </a:moveTo>
                <a:lnTo>
                  <a:pt x="7302497" y="0"/>
                </a:lnTo>
                <a:cubicBezTo>
                  <a:pt x="7386667" y="0"/>
                  <a:pt x="7454900" y="68233"/>
                  <a:pt x="7454900" y="152403"/>
                </a:cubicBezTo>
                <a:lnTo>
                  <a:pt x="7454900" y="1308097"/>
                </a:lnTo>
                <a:cubicBezTo>
                  <a:pt x="7454900" y="1392267"/>
                  <a:pt x="7386667" y="1460500"/>
                  <a:pt x="73024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597900" y="3924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8746827" y="4051300"/>
            <a:ext cx="44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410700" y="3924300"/>
            <a:ext cx="614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Budget 2026 Highlights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410700" y="4381500"/>
            <a:ext cx="61214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 and business compliance changes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14350" y="5391150"/>
            <a:ext cx="7454900" cy="1460500"/>
          </a:xfrm>
          <a:custGeom>
            <a:avLst/>
            <a:gdLst/>
            <a:ahLst/>
            <a:cxnLst/>
            <a:rect l="l" t="t" r="r" b="b"/>
            <a:pathLst>
              <a:path w="7454900" h="1460500">
                <a:moveTo>
                  <a:pt x="152403" y="0"/>
                </a:moveTo>
                <a:lnTo>
                  <a:pt x="7302497" y="0"/>
                </a:lnTo>
                <a:cubicBezTo>
                  <a:pt x="7386667" y="0"/>
                  <a:pt x="7454900" y="68233"/>
                  <a:pt x="7454900" y="152403"/>
                </a:cubicBezTo>
                <a:lnTo>
                  <a:pt x="7454900" y="1308097"/>
                </a:lnTo>
                <a:cubicBezTo>
                  <a:pt x="7454900" y="1392267"/>
                  <a:pt x="7386667" y="1460500"/>
                  <a:pt x="73024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25500" y="5702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976114" y="5829300"/>
            <a:ext cx="431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638300" y="5702300"/>
            <a:ext cx="614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Compliance Changes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638300" y="6159500"/>
            <a:ext cx="61214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Hard validations and portal updates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286750" y="5391150"/>
            <a:ext cx="7454900" cy="1460500"/>
          </a:xfrm>
          <a:custGeom>
            <a:avLst/>
            <a:gdLst/>
            <a:ahLst/>
            <a:cxnLst/>
            <a:rect l="l" t="t" r="r" b="b"/>
            <a:pathLst>
              <a:path w="7454900" h="1460500">
                <a:moveTo>
                  <a:pt x="152403" y="0"/>
                </a:moveTo>
                <a:lnTo>
                  <a:pt x="7302497" y="0"/>
                </a:lnTo>
                <a:cubicBezTo>
                  <a:pt x="7386667" y="0"/>
                  <a:pt x="7454900" y="68233"/>
                  <a:pt x="7454900" y="152403"/>
                </a:cubicBezTo>
                <a:lnTo>
                  <a:pt x="7454900" y="1308097"/>
                </a:lnTo>
                <a:cubicBezTo>
                  <a:pt x="7454900" y="1392267"/>
                  <a:pt x="7386667" y="1460500"/>
                  <a:pt x="73024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597900" y="5702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8745637" y="5829300"/>
            <a:ext cx="44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06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410700" y="5702300"/>
            <a:ext cx="614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Sahil Enterprises Case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410700" y="6159500"/>
            <a:ext cx="61214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Landmark judgment on ITC rights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514350" y="7169150"/>
            <a:ext cx="15227300" cy="1460500"/>
          </a:xfrm>
          <a:custGeom>
            <a:avLst/>
            <a:gdLst/>
            <a:ahLst/>
            <a:cxnLst/>
            <a:rect l="l" t="t" r="r" b="b"/>
            <a:pathLst>
              <a:path w="15227300" h="1460500">
                <a:moveTo>
                  <a:pt x="152403" y="0"/>
                </a:moveTo>
                <a:lnTo>
                  <a:pt x="15074897" y="0"/>
                </a:lnTo>
                <a:cubicBezTo>
                  <a:pt x="15159067" y="0"/>
                  <a:pt x="15227300" y="68233"/>
                  <a:pt x="15227300" y="152403"/>
                </a:cubicBezTo>
                <a:lnTo>
                  <a:pt x="15227300" y="1308097"/>
                </a:lnTo>
                <a:cubicBezTo>
                  <a:pt x="15227300" y="1392267"/>
                  <a:pt x="15159067" y="1460500"/>
                  <a:pt x="15074897" y="1460500"/>
                </a:cubicBezTo>
                <a:lnTo>
                  <a:pt x="152403" y="1460500"/>
                </a:lnTo>
                <a:cubicBezTo>
                  <a:pt x="68233" y="1460500"/>
                  <a:pt x="0" y="1392267"/>
                  <a:pt x="0" y="13080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25500" y="74803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984250" y="7607300"/>
            <a:ext cx="419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07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1638300" y="7480300"/>
            <a:ext cx="13919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Business Implications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1638300" y="7937500"/>
            <a:ext cx="138938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Action points and strategic recommendations for navigating GST 2.0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OVERVIEW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Introduction to GST 2.0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733550"/>
            <a:ext cx="8953500" cy="3670300"/>
          </a:xfrm>
          <a:custGeom>
            <a:avLst/>
            <a:gdLst/>
            <a:ahLst/>
            <a:cxnLst/>
            <a:rect l="l" t="t" r="r" b="b"/>
            <a:pathLst>
              <a:path w="8953500" h="3670300">
                <a:moveTo>
                  <a:pt x="152391" y="0"/>
                </a:moveTo>
                <a:lnTo>
                  <a:pt x="8801109" y="0"/>
                </a:lnTo>
                <a:cubicBezTo>
                  <a:pt x="8885216" y="0"/>
                  <a:pt x="8953500" y="68284"/>
                  <a:pt x="8953500" y="152391"/>
                </a:cubicBezTo>
                <a:lnTo>
                  <a:pt x="8953500" y="3517909"/>
                </a:lnTo>
                <a:cubicBezTo>
                  <a:pt x="8953500" y="3602072"/>
                  <a:pt x="8885272" y="3670300"/>
                  <a:pt x="8801109" y="3670300"/>
                </a:cubicBezTo>
                <a:lnTo>
                  <a:pt x="152391" y="3670300"/>
                </a:lnTo>
                <a:cubicBezTo>
                  <a:pt x="68284" y="3670300"/>
                  <a:pt x="0" y="3602016"/>
                  <a:pt x="0" y="3517909"/>
                </a:cubicBezTo>
                <a:lnTo>
                  <a:pt x="0" y="152391"/>
                </a:lnTo>
                <a:cubicBezTo>
                  <a:pt x="0" y="68284"/>
                  <a:pt x="68284" y="0"/>
                  <a:pt x="152391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3600" y="2095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42101" y="3036"/>
                </a:moveTo>
                <a:cubicBezTo>
                  <a:pt x="148352" y="-1012"/>
                  <a:pt x="156448" y="-1012"/>
                  <a:pt x="162699" y="3036"/>
                </a:cubicBezTo>
                <a:lnTo>
                  <a:pt x="296049" y="88761"/>
                </a:lnTo>
                <a:cubicBezTo>
                  <a:pt x="303133" y="93345"/>
                  <a:pt x="306407" y="102037"/>
                  <a:pt x="304026" y="110133"/>
                </a:cubicBezTo>
                <a:cubicBezTo>
                  <a:pt x="301645" y="118229"/>
                  <a:pt x="294203" y="123825"/>
                  <a:pt x="285750" y="123825"/>
                </a:cubicBezTo>
                <a:lnTo>
                  <a:pt x="266700" y="123825"/>
                </a:lnTo>
                <a:lnTo>
                  <a:pt x="266700" y="247650"/>
                </a:lnTo>
                <a:lnTo>
                  <a:pt x="297180" y="270510"/>
                </a:lnTo>
                <a:cubicBezTo>
                  <a:pt x="302002" y="274082"/>
                  <a:pt x="304800" y="279737"/>
                  <a:pt x="304800" y="285750"/>
                </a:cubicBezTo>
                <a:cubicBezTo>
                  <a:pt x="304800" y="296287"/>
                  <a:pt x="296287" y="304800"/>
                  <a:pt x="285750" y="304800"/>
                </a:cubicBezTo>
                <a:lnTo>
                  <a:pt x="19050" y="304800"/>
                </a:lnTo>
                <a:cubicBezTo>
                  <a:pt x="8513" y="304800"/>
                  <a:pt x="0" y="296287"/>
                  <a:pt x="0" y="285750"/>
                </a:cubicBezTo>
                <a:cubicBezTo>
                  <a:pt x="0" y="279737"/>
                  <a:pt x="2798" y="274082"/>
                  <a:pt x="7620" y="270510"/>
                </a:cubicBezTo>
                <a:lnTo>
                  <a:pt x="38100" y="247650"/>
                </a:lnTo>
                <a:lnTo>
                  <a:pt x="38100" y="247650"/>
                </a:lnTo>
                <a:lnTo>
                  <a:pt x="38100" y="123825"/>
                </a:lnTo>
                <a:lnTo>
                  <a:pt x="19050" y="123825"/>
                </a:lnTo>
                <a:cubicBezTo>
                  <a:pt x="10597" y="123825"/>
                  <a:pt x="3155" y="118229"/>
                  <a:pt x="774" y="110133"/>
                </a:cubicBezTo>
                <a:cubicBezTo>
                  <a:pt x="-1607" y="102037"/>
                  <a:pt x="1667" y="93285"/>
                  <a:pt x="8751" y="88761"/>
                </a:cubicBezTo>
                <a:lnTo>
                  <a:pt x="142101" y="3036"/>
                </a:lnTo>
                <a:close/>
                <a:moveTo>
                  <a:pt x="200025" y="123825"/>
                </a:moveTo>
                <a:lnTo>
                  <a:pt x="200025" y="247650"/>
                </a:lnTo>
                <a:lnTo>
                  <a:pt x="238125" y="247650"/>
                </a:lnTo>
                <a:lnTo>
                  <a:pt x="238125" y="123825"/>
                </a:lnTo>
                <a:lnTo>
                  <a:pt x="200025" y="123825"/>
                </a:lnTo>
                <a:close/>
                <a:moveTo>
                  <a:pt x="133350" y="247650"/>
                </a:moveTo>
                <a:lnTo>
                  <a:pt x="171450" y="247650"/>
                </a:lnTo>
                <a:lnTo>
                  <a:pt x="171450" y="123825"/>
                </a:lnTo>
                <a:lnTo>
                  <a:pt x="133350" y="123825"/>
                </a:lnTo>
                <a:lnTo>
                  <a:pt x="133350" y="247650"/>
                </a:lnTo>
                <a:close/>
                <a:moveTo>
                  <a:pt x="66675" y="123825"/>
                </a:moveTo>
                <a:lnTo>
                  <a:pt x="66675" y="247650"/>
                </a:lnTo>
                <a:lnTo>
                  <a:pt x="104775" y="247650"/>
                </a:lnTo>
                <a:lnTo>
                  <a:pt x="104775" y="123825"/>
                </a:lnTo>
                <a:lnTo>
                  <a:pt x="66675" y="123825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1358900" y="2044700"/>
            <a:ext cx="36830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56th GST Council Meeting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5500" y="2654300"/>
            <a:ext cx="84328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September 3, 2025: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The most significant overhaul of India's GST framework since its inception in 2017. The meeting, held in New Delhi after a six-month hiatus, addressed long-standing agenda points and approved comprehensive reforms.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31850" y="3854450"/>
            <a:ext cx="4051300" cy="1231900"/>
          </a:xfrm>
          <a:custGeom>
            <a:avLst/>
            <a:gdLst/>
            <a:ahLst/>
            <a:cxnLst/>
            <a:rect l="l" t="t" r="r" b="b"/>
            <a:pathLst>
              <a:path w="4051300" h="1231900">
                <a:moveTo>
                  <a:pt x="101595" y="0"/>
                </a:moveTo>
                <a:lnTo>
                  <a:pt x="3949705" y="0"/>
                </a:lnTo>
                <a:cubicBezTo>
                  <a:pt x="4005814" y="0"/>
                  <a:pt x="4051300" y="45486"/>
                  <a:pt x="4051300" y="101595"/>
                </a:cubicBezTo>
                <a:lnTo>
                  <a:pt x="4051300" y="1130305"/>
                </a:lnTo>
                <a:cubicBezTo>
                  <a:pt x="4051300" y="1186414"/>
                  <a:pt x="4005814" y="1231900"/>
                  <a:pt x="3949705" y="1231900"/>
                </a:cubicBezTo>
                <a:lnTo>
                  <a:pt x="101595" y="1231900"/>
                </a:lnTo>
                <a:cubicBezTo>
                  <a:pt x="45486" y="1231900"/>
                  <a:pt x="0" y="1186414"/>
                  <a:pt x="0" y="1130305"/>
                </a:cubicBezTo>
                <a:lnTo>
                  <a:pt x="0" y="101595"/>
                </a:lnTo>
                <a:cubicBezTo>
                  <a:pt x="0" y="45523"/>
                  <a:pt x="45523" y="0"/>
                  <a:pt x="10159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41400" y="4064000"/>
            <a:ext cx="3822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8 Years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41400" y="4572000"/>
            <a:ext cx="3733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Since GST Implementation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096470" y="3854450"/>
            <a:ext cx="4051300" cy="1231900"/>
          </a:xfrm>
          <a:custGeom>
            <a:avLst/>
            <a:gdLst/>
            <a:ahLst/>
            <a:cxnLst/>
            <a:rect l="l" t="t" r="r" b="b"/>
            <a:pathLst>
              <a:path w="4051300" h="1231900">
                <a:moveTo>
                  <a:pt x="101595" y="0"/>
                </a:moveTo>
                <a:lnTo>
                  <a:pt x="3949705" y="0"/>
                </a:lnTo>
                <a:cubicBezTo>
                  <a:pt x="4005814" y="0"/>
                  <a:pt x="4051300" y="45486"/>
                  <a:pt x="4051300" y="101595"/>
                </a:cubicBezTo>
                <a:lnTo>
                  <a:pt x="4051300" y="1130305"/>
                </a:lnTo>
                <a:cubicBezTo>
                  <a:pt x="4051300" y="1186414"/>
                  <a:pt x="4005814" y="1231900"/>
                  <a:pt x="3949705" y="1231900"/>
                </a:cubicBezTo>
                <a:lnTo>
                  <a:pt x="101595" y="1231900"/>
                </a:lnTo>
                <a:cubicBezTo>
                  <a:pt x="45486" y="1231900"/>
                  <a:pt x="0" y="1186414"/>
                  <a:pt x="0" y="1130305"/>
                </a:cubicBezTo>
                <a:lnTo>
                  <a:pt x="0" y="101595"/>
                </a:lnTo>
                <a:cubicBezTo>
                  <a:pt x="0" y="45523"/>
                  <a:pt x="45523" y="0"/>
                  <a:pt x="10159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06020" y="4064000"/>
            <a:ext cx="3822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Sept 22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306020" y="4572000"/>
            <a:ext cx="3733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Effective Date (Most Changes)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14350" y="5619750"/>
            <a:ext cx="8953500" cy="1943100"/>
          </a:xfrm>
          <a:custGeom>
            <a:avLst/>
            <a:gdLst/>
            <a:ahLst/>
            <a:cxnLst/>
            <a:rect l="l" t="t" r="r" b="b"/>
            <a:pathLst>
              <a:path w="8953500" h="1943100">
                <a:moveTo>
                  <a:pt x="152397" y="0"/>
                </a:moveTo>
                <a:lnTo>
                  <a:pt x="8801103" y="0"/>
                </a:lnTo>
                <a:cubicBezTo>
                  <a:pt x="8885269" y="0"/>
                  <a:pt x="8953500" y="68231"/>
                  <a:pt x="8953500" y="152397"/>
                </a:cubicBezTo>
                <a:lnTo>
                  <a:pt x="8953500" y="1790703"/>
                </a:lnTo>
                <a:cubicBezTo>
                  <a:pt x="8953500" y="1874869"/>
                  <a:pt x="8885269" y="1943100"/>
                  <a:pt x="8801103" y="1943100"/>
                </a:cubicBezTo>
                <a:lnTo>
                  <a:pt x="152397" y="1943100"/>
                </a:lnTo>
                <a:cubicBezTo>
                  <a:pt x="68231" y="1943100"/>
                  <a:pt x="0" y="1874869"/>
                  <a:pt x="0" y="1790703"/>
                </a:cubicBezTo>
                <a:lnTo>
                  <a:pt x="0" y="152397"/>
                </a:lnTo>
                <a:cubicBezTo>
                  <a:pt x="0" y="68287"/>
                  <a:pt x="68287" y="0"/>
                  <a:pt x="152397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57250" y="59817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222250" y="127000"/>
                </a:moveTo>
                <a:cubicBezTo>
                  <a:pt x="222250" y="74430"/>
                  <a:pt x="179570" y="31750"/>
                  <a:pt x="127000" y="31750"/>
                </a:cubicBezTo>
                <a:cubicBezTo>
                  <a:pt x="74430" y="31750"/>
                  <a:pt x="31750" y="74430"/>
                  <a:pt x="31750" y="127000"/>
                </a:cubicBezTo>
                <a:cubicBezTo>
                  <a:pt x="31750" y="179570"/>
                  <a:pt x="74430" y="222250"/>
                  <a:pt x="127000" y="222250"/>
                </a:cubicBezTo>
                <a:cubicBezTo>
                  <a:pt x="179570" y="222250"/>
                  <a:pt x="222250" y="179570"/>
                  <a:pt x="222250" y="127000"/>
                </a:cubicBezTo>
                <a:close/>
                <a:moveTo>
                  <a:pt x="0" y="127000"/>
                </a:moveTo>
                <a:cubicBezTo>
                  <a:pt x="0" y="56907"/>
                  <a:pt x="56907" y="0"/>
                  <a:pt x="127000" y="0"/>
                </a:cubicBezTo>
                <a:cubicBezTo>
                  <a:pt x="197093" y="0"/>
                  <a:pt x="254000" y="56907"/>
                  <a:pt x="254000" y="127000"/>
                </a:cubicBezTo>
                <a:cubicBezTo>
                  <a:pt x="254000" y="197093"/>
                  <a:pt x="197093" y="254000"/>
                  <a:pt x="127000" y="254000"/>
                </a:cubicBezTo>
                <a:cubicBezTo>
                  <a:pt x="56907" y="254000"/>
                  <a:pt x="0" y="197093"/>
                  <a:pt x="0" y="127000"/>
                </a:cubicBezTo>
                <a:close/>
                <a:moveTo>
                  <a:pt x="127000" y="166688"/>
                </a:moveTo>
                <a:cubicBezTo>
                  <a:pt x="148904" y="166688"/>
                  <a:pt x="166688" y="148904"/>
                  <a:pt x="166688" y="127000"/>
                </a:cubicBezTo>
                <a:cubicBezTo>
                  <a:pt x="166688" y="105096"/>
                  <a:pt x="148904" y="87313"/>
                  <a:pt x="127000" y="87313"/>
                </a:cubicBezTo>
                <a:cubicBezTo>
                  <a:pt x="105096" y="87313"/>
                  <a:pt x="87313" y="105096"/>
                  <a:pt x="87313" y="127000"/>
                </a:cubicBezTo>
                <a:cubicBezTo>
                  <a:pt x="87313" y="148904"/>
                  <a:pt x="105096" y="166688"/>
                  <a:pt x="127000" y="166688"/>
                </a:cubicBezTo>
                <a:close/>
                <a:moveTo>
                  <a:pt x="127000" y="55563"/>
                </a:moveTo>
                <a:cubicBezTo>
                  <a:pt x="166427" y="55563"/>
                  <a:pt x="198438" y="87573"/>
                  <a:pt x="198438" y="127000"/>
                </a:cubicBezTo>
                <a:cubicBezTo>
                  <a:pt x="198438" y="166427"/>
                  <a:pt x="166427" y="198438"/>
                  <a:pt x="127000" y="198438"/>
                </a:cubicBezTo>
                <a:cubicBezTo>
                  <a:pt x="87573" y="198438"/>
                  <a:pt x="55563" y="166427"/>
                  <a:pt x="55563" y="127000"/>
                </a:cubicBezTo>
                <a:cubicBezTo>
                  <a:pt x="55563" y="87573"/>
                  <a:pt x="87573" y="55563"/>
                  <a:pt x="127000" y="55563"/>
                </a:cubicBezTo>
                <a:close/>
                <a:moveTo>
                  <a:pt x="111125" y="127000"/>
                </a:moveTo>
                <a:cubicBezTo>
                  <a:pt x="111125" y="118238"/>
                  <a:pt x="118238" y="111125"/>
                  <a:pt x="127000" y="111125"/>
                </a:cubicBezTo>
                <a:cubicBezTo>
                  <a:pt x="135762" y="111125"/>
                  <a:pt x="142875" y="118238"/>
                  <a:pt x="142875" y="127000"/>
                </a:cubicBezTo>
                <a:cubicBezTo>
                  <a:pt x="142875" y="135762"/>
                  <a:pt x="135762" y="142875"/>
                  <a:pt x="127000" y="142875"/>
                </a:cubicBezTo>
                <a:cubicBezTo>
                  <a:pt x="118238" y="142875"/>
                  <a:pt x="111125" y="135762"/>
                  <a:pt x="111125" y="12700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6" name="Text 14"/>
          <p:cNvSpPr/>
          <p:nvPr/>
        </p:nvSpPr>
        <p:spPr>
          <a:xfrm>
            <a:off x="1143000" y="5930900"/>
            <a:ext cx="8140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Reform Objectives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25500" y="6591300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0800" y="0"/>
                </a:moveTo>
                <a:lnTo>
                  <a:pt x="50800" y="0"/>
                </a:lnTo>
                <a:cubicBezTo>
                  <a:pt x="78837" y="0"/>
                  <a:pt x="101600" y="22763"/>
                  <a:pt x="101600" y="50800"/>
                </a:cubicBezTo>
                <a:lnTo>
                  <a:pt x="101600" y="50800"/>
                </a:lnTo>
                <a:cubicBezTo>
                  <a:pt x="101600" y="78837"/>
                  <a:pt x="78837" y="101600"/>
                  <a:pt x="50800" y="101600"/>
                </a:cubicBezTo>
                <a:lnTo>
                  <a:pt x="50800" y="101600"/>
                </a:lnTo>
                <a:cubicBezTo>
                  <a:pt x="22763" y="101600"/>
                  <a:pt x="0" y="78837"/>
                  <a:pt x="0" y="5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8" name="Text 16"/>
          <p:cNvSpPr/>
          <p:nvPr/>
        </p:nvSpPr>
        <p:spPr>
          <a:xfrm>
            <a:off x="1079500" y="6489700"/>
            <a:ext cx="3492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Simplify tax structure with fewer slabs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064720" y="6591300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0800" y="0"/>
                </a:moveTo>
                <a:lnTo>
                  <a:pt x="50800" y="0"/>
                </a:lnTo>
                <a:cubicBezTo>
                  <a:pt x="78837" y="0"/>
                  <a:pt x="101600" y="22763"/>
                  <a:pt x="101600" y="50800"/>
                </a:cubicBezTo>
                <a:lnTo>
                  <a:pt x="101600" y="50800"/>
                </a:lnTo>
                <a:cubicBezTo>
                  <a:pt x="101600" y="78837"/>
                  <a:pt x="78837" y="101600"/>
                  <a:pt x="50800" y="101600"/>
                </a:cubicBezTo>
                <a:lnTo>
                  <a:pt x="50800" y="101600"/>
                </a:lnTo>
                <a:cubicBezTo>
                  <a:pt x="22763" y="101600"/>
                  <a:pt x="0" y="78837"/>
                  <a:pt x="0" y="5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20" name="Text 18"/>
          <p:cNvSpPr/>
          <p:nvPr/>
        </p:nvSpPr>
        <p:spPr>
          <a:xfrm>
            <a:off x="5318720" y="6489700"/>
            <a:ext cx="3746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Enhance compliance through technology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25500" y="7048500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0800" y="0"/>
                </a:moveTo>
                <a:lnTo>
                  <a:pt x="50800" y="0"/>
                </a:lnTo>
                <a:cubicBezTo>
                  <a:pt x="78837" y="0"/>
                  <a:pt x="101600" y="22763"/>
                  <a:pt x="101600" y="50800"/>
                </a:cubicBezTo>
                <a:lnTo>
                  <a:pt x="101600" y="50800"/>
                </a:lnTo>
                <a:cubicBezTo>
                  <a:pt x="101600" y="78837"/>
                  <a:pt x="78837" y="101600"/>
                  <a:pt x="50800" y="101600"/>
                </a:cubicBezTo>
                <a:lnTo>
                  <a:pt x="50800" y="101600"/>
                </a:lnTo>
                <a:cubicBezTo>
                  <a:pt x="22763" y="101600"/>
                  <a:pt x="0" y="78837"/>
                  <a:pt x="0" y="5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22" name="Text 20"/>
          <p:cNvSpPr/>
          <p:nvPr/>
        </p:nvSpPr>
        <p:spPr>
          <a:xfrm>
            <a:off x="1079500" y="6946900"/>
            <a:ext cx="2819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Reduce classification disputes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064720" y="7048500"/>
            <a:ext cx="101600" cy="101600"/>
          </a:xfrm>
          <a:custGeom>
            <a:avLst/>
            <a:gdLst/>
            <a:ahLst/>
            <a:cxnLst/>
            <a:rect l="l" t="t" r="r" b="b"/>
            <a:pathLst>
              <a:path w="101600" h="101600">
                <a:moveTo>
                  <a:pt x="50800" y="0"/>
                </a:moveTo>
                <a:lnTo>
                  <a:pt x="50800" y="0"/>
                </a:lnTo>
                <a:cubicBezTo>
                  <a:pt x="78837" y="0"/>
                  <a:pt x="101600" y="22763"/>
                  <a:pt x="101600" y="50800"/>
                </a:cubicBezTo>
                <a:lnTo>
                  <a:pt x="101600" y="50800"/>
                </a:lnTo>
                <a:cubicBezTo>
                  <a:pt x="101600" y="78837"/>
                  <a:pt x="78837" y="101600"/>
                  <a:pt x="50800" y="101600"/>
                </a:cubicBezTo>
                <a:lnTo>
                  <a:pt x="50800" y="101600"/>
                </a:lnTo>
                <a:cubicBezTo>
                  <a:pt x="22763" y="101600"/>
                  <a:pt x="0" y="78837"/>
                  <a:pt x="0" y="5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24" name="Text 22"/>
          <p:cNvSpPr/>
          <p:nvPr/>
        </p:nvSpPr>
        <p:spPr>
          <a:xfrm>
            <a:off x="5318720" y="6946900"/>
            <a:ext cx="3467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Create business-friendly environment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9780290" y="1733550"/>
            <a:ext cx="5956300" cy="4279900"/>
          </a:xfrm>
          <a:custGeom>
            <a:avLst/>
            <a:gdLst/>
            <a:ahLst/>
            <a:cxnLst/>
            <a:rect l="l" t="t" r="r" b="b"/>
            <a:pathLst>
              <a:path w="5956300" h="4279900">
                <a:moveTo>
                  <a:pt x="152407" y="0"/>
                </a:moveTo>
                <a:lnTo>
                  <a:pt x="5803893" y="0"/>
                </a:lnTo>
                <a:cubicBezTo>
                  <a:pt x="5888065" y="0"/>
                  <a:pt x="5956300" y="68235"/>
                  <a:pt x="5956300" y="152407"/>
                </a:cubicBezTo>
                <a:lnTo>
                  <a:pt x="5956300" y="4127493"/>
                </a:lnTo>
                <a:cubicBezTo>
                  <a:pt x="5956300" y="4211665"/>
                  <a:pt x="5888065" y="4279900"/>
                  <a:pt x="5803893" y="4279900"/>
                </a:cubicBezTo>
                <a:lnTo>
                  <a:pt x="152407" y="4279900"/>
                </a:lnTo>
                <a:cubicBezTo>
                  <a:pt x="68235" y="4279900"/>
                  <a:pt x="0" y="4211665"/>
                  <a:pt x="0" y="4127493"/>
                </a:cubicBezTo>
                <a:lnTo>
                  <a:pt x="0" y="152407"/>
                </a:lnTo>
                <a:cubicBezTo>
                  <a:pt x="0" y="68235"/>
                  <a:pt x="68235" y="0"/>
                  <a:pt x="152407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091440" y="20447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Prime Minister's Vision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0091440" y="2603500"/>
            <a:ext cx="54356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"Next-Generation GST reforms announced on August 15, 2025, during the 79th Independence Day celebration."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0091440" y="3467100"/>
            <a:ext cx="543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— Narendra Modi, Prime Minister of India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9780290" y="6229350"/>
            <a:ext cx="5956300" cy="2400300"/>
          </a:xfrm>
          <a:custGeom>
            <a:avLst/>
            <a:gdLst/>
            <a:ahLst/>
            <a:cxnLst/>
            <a:rect l="l" t="t" r="r" b="b"/>
            <a:pathLst>
              <a:path w="5956300" h="2400300">
                <a:moveTo>
                  <a:pt x="152395" y="0"/>
                </a:moveTo>
                <a:lnTo>
                  <a:pt x="5803905" y="0"/>
                </a:lnTo>
                <a:cubicBezTo>
                  <a:pt x="5888070" y="0"/>
                  <a:pt x="5956300" y="68230"/>
                  <a:pt x="5956300" y="152395"/>
                </a:cubicBezTo>
                <a:lnTo>
                  <a:pt x="5956300" y="2247905"/>
                </a:lnTo>
                <a:cubicBezTo>
                  <a:pt x="5956300" y="2332070"/>
                  <a:pt x="5888070" y="2400300"/>
                  <a:pt x="5803905" y="2400300"/>
                </a:cubicBezTo>
                <a:lnTo>
                  <a:pt x="152395" y="2400300"/>
                </a:lnTo>
                <a:cubicBezTo>
                  <a:pt x="68230" y="2400300"/>
                  <a:pt x="0" y="2332070"/>
                  <a:pt x="0" y="2247905"/>
                </a:cubicBezTo>
                <a:lnTo>
                  <a:pt x="0" y="152395"/>
                </a:lnTo>
                <a:cubicBezTo>
                  <a:pt x="0" y="68230"/>
                  <a:pt x="68230" y="0"/>
                  <a:pt x="152395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091440" y="65405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Stakeholders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0129540" y="71501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88900" y="98425"/>
                </a:moveTo>
                <a:cubicBezTo>
                  <a:pt x="62615" y="98425"/>
                  <a:pt x="41275" y="77085"/>
                  <a:pt x="41275" y="50800"/>
                </a:cubicBezTo>
                <a:cubicBezTo>
                  <a:pt x="41275" y="24515"/>
                  <a:pt x="62615" y="3175"/>
                  <a:pt x="88900" y="3175"/>
                </a:cubicBezTo>
                <a:cubicBezTo>
                  <a:pt x="115185" y="3175"/>
                  <a:pt x="136525" y="24515"/>
                  <a:pt x="136525" y="50800"/>
                </a:cubicBezTo>
                <a:cubicBezTo>
                  <a:pt x="136525" y="77085"/>
                  <a:pt x="115185" y="98425"/>
                  <a:pt x="88900" y="98425"/>
                </a:cubicBezTo>
                <a:close/>
                <a:moveTo>
                  <a:pt x="76795" y="120650"/>
                </a:moveTo>
                <a:lnTo>
                  <a:pt x="101005" y="120650"/>
                </a:lnTo>
                <a:cubicBezTo>
                  <a:pt x="104854" y="120650"/>
                  <a:pt x="107950" y="123746"/>
                  <a:pt x="107950" y="127595"/>
                </a:cubicBezTo>
                <a:cubicBezTo>
                  <a:pt x="107950" y="129262"/>
                  <a:pt x="107355" y="130850"/>
                  <a:pt x="106283" y="132120"/>
                </a:cubicBezTo>
                <a:lnTo>
                  <a:pt x="95409" y="144820"/>
                </a:lnTo>
                <a:lnTo>
                  <a:pt x="107712" y="190500"/>
                </a:lnTo>
                <a:lnTo>
                  <a:pt x="107950" y="190500"/>
                </a:lnTo>
                <a:lnTo>
                  <a:pt x="121682" y="135533"/>
                </a:lnTo>
                <a:cubicBezTo>
                  <a:pt x="122555" y="132080"/>
                  <a:pt x="126087" y="129977"/>
                  <a:pt x="129421" y="131247"/>
                </a:cubicBezTo>
                <a:cubicBezTo>
                  <a:pt x="153988" y="140613"/>
                  <a:pt x="171450" y="164425"/>
                  <a:pt x="171450" y="192286"/>
                </a:cubicBezTo>
                <a:cubicBezTo>
                  <a:pt x="171450" y="198279"/>
                  <a:pt x="166568" y="203160"/>
                  <a:pt x="160576" y="203160"/>
                </a:cubicBezTo>
                <a:lnTo>
                  <a:pt x="17224" y="203200"/>
                </a:lnTo>
                <a:cubicBezTo>
                  <a:pt x="11232" y="203200"/>
                  <a:pt x="6350" y="198318"/>
                  <a:pt x="6350" y="192326"/>
                </a:cubicBezTo>
                <a:cubicBezTo>
                  <a:pt x="6350" y="164465"/>
                  <a:pt x="23813" y="140653"/>
                  <a:pt x="48379" y="131286"/>
                </a:cubicBezTo>
                <a:cubicBezTo>
                  <a:pt x="51713" y="130016"/>
                  <a:pt x="55245" y="132120"/>
                  <a:pt x="56118" y="135573"/>
                </a:cubicBezTo>
                <a:lnTo>
                  <a:pt x="69850" y="190540"/>
                </a:lnTo>
                <a:lnTo>
                  <a:pt x="70088" y="190540"/>
                </a:lnTo>
                <a:lnTo>
                  <a:pt x="82391" y="144859"/>
                </a:lnTo>
                <a:lnTo>
                  <a:pt x="71517" y="132159"/>
                </a:lnTo>
                <a:cubicBezTo>
                  <a:pt x="70445" y="130889"/>
                  <a:pt x="69850" y="129302"/>
                  <a:pt x="69850" y="127635"/>
                </a:cubicBezTo>
                <a:cubicBezTo>
                  <a:pt x="69850" y="123785"/>
                  <a:pt x="72946" y="120690"/>
                  <a:pt x="76795" y="12069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32" name="Text 30"/>
          <p:cNvSpPr/>
          <p:nvPr/>
        </p:nvSpPr>
        <p:spPr>
          <a:xfrm>
            <a:off x="10497840" y="7099300"/>
            <a:ext cx="2819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Union Finance Minister (Chair)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0091440" y="7607300"/>
            <a:ext cx="254000" cy="203200"/>
          </a:xfrm>
          <a:custGeom>
            <a:avLst/>
            <a:gdLst/>
            <a:ahLst/>
            <a:cxnLst/>
            <a:rect l="l" t="t" r="r" b="b"/>
            <a:pathLst>
              <a:path w="254000" h="203200">
                <a:moveTo>
                  <a:pt x="127000" y="6350"/>
                </a:moveTo>
                <a:cubicBezTo>
                  <a:pt x="149780" y="6350"/>
                  <a:pt x="168275" y="24845"/>
                  <a:pt x="168275" y="47625"/>
                </a:cubicBezTo>
                <a:cubicBezTo>
                  <a:pt x="168275" y="70405"/>
                  <a:pt x="149780" y="88900"/>
                  <a:pt x="127000" y="88900"/>
                </a:cubicBezTo>
                <a:cubicBezTo>
                  <a:pt x="104220" y="88900"/>
                  <a:pt x="85725" y="70405"/>
                  <a:pt x="85725" y="47625"/>
                </a:cubicBezTo>
                <a:cubicBezTo>
                  <a:pt x="85725" y="24845"/>
                  <a:pt x="104220" y="6350"/>
                  <a:pt x="127000" y="6350"/>
                </a:cubicBezTo>
                <a:close/>
                <a:moveTo>
                  <a:pt x="38100" y="34925"/>
                </a:moveTo>
                <a:cubicBezTo>
                  <a:pt x="53871" y="34925"/>
                  <a:pt x="66675" y="47729"/>
                  <a:pt x="66675" y="63500"/>
                </a:cubicBezTo>
                <a:cubicBezTo>
                  <a:pt x="66675" y="79271"/>
                  <a:pt x="53871" y="92075"/>
                  <a:pt x="38100" y="92075"/>
                </a:cubicBezTo>
                <a:cubicBezTo>
                  <a:pt x="22329" y="92075"/>
                  <a:pt x="9525" y="79271"/>
                  <a:pt x="9525" y="63500"/>
                </a:cubicBezTo>
                <a:cubicBezTo>
                  <a:pt x="9525" y="47729"/>
                  <a:pt x="22329" y="34925"/>
                  <a:pt x="38100" y="34925"/>
                </a:cubicBezTo>
                <a:close/>
                <a:moveTo>
                  <a:pt x="0" y="165100"/>
                </a:moveTo>
                <a:cubicBezTo>
                  <a:pt x="0" y="137041"/>
                  <a:pt x="22741" y="114300"/>
                  <a:pt x="50800" y="114300"/>
                </a:cubicBezTo>
                <a:cubicBezTo>
                  <a:pt x="55880" y="114300"/>
                  <a:pt x="60801" y="115054"/>
                  <a:pt x="65445" y="116443"/>
                </a:cubicBezTo>
                <a:cubicBezTo>
                  <a:pt x="52388" y="131048"/>
                  <a:pt x="44450" y="150336"/>
                  <a:pt x="44450" y="171450"/>
                </a:cubicBezTo>
                <a:lnTo>
                  <a:pt x="44450" y="177800"/>
                </a:lnTo>
                <a:cubicBezTo>
                  <a:pt x="44450" y="182324"/>
                  <a:pt x="45403" y="186611"/>
                  <a:pt x="47109" y="190500"/>
                </a:cubicBezTo>
                <a:lnTo>
                  <a:pt x="12700" y="190500"/>
                </a:lnTo>
                <a:cubicBezTo>
                  <a:pt x="5675" y="190500"/>
                  <a:pt x="0" y="184825"/>
                  <a:pt x="0" y="177800"/>
                </a:cubicBezTo>
                <a:lnTo>
                  <a:pt x="0" y="165100"/>
                </a:lnTo>
                <a:close/>
                <a:moveTo>
                  <a:pt x="206891" y="190500"/>
                </a:moveTo>
                <a:cubicBezTo>
                  <a:pt x="208597" y="186611"/>
                  <a:pt x="209550" y="182324"/>
                  <a:pt x="209550" y="177800"/>
                </a:cubicBezTo>
                <a:lnTo>
                  <a:pt x="209550" y="171450"/>
                </a:lnTo>
                <a:cubicBezTo>
                  <a:pt x="209550" y="150336"/>
                  <a:pt x="201613" y="131048"/>
                  <a:pt x="188555" y="116443"/>
                </a:cubicBezTo>
                <a:cubicBezTo>
                  <a:pt x="193199" y="115054"/>
                  <a:pt x="198120" y="114300"/>
                  <a:pt x="203200" y="114300"/>
                </a:cubicBezTo>
                <a:cubicBezTo>
                  <a:pt x="231259" y="114300"/>
                  <a:pt x="254000" y="137041"/>
                  <a:pt x="254000" y="165100"/>
                </a:cubicBezTo>
                <a:lnTo>
                  <a:pt x="254000" y="177800"/>
                </a:lnTo>
                <a:cubicBezTo>
                  <a:pt x="254000" y="184825"/>
                  <a:pt x="248325" y="190500"/>
                  <a:pt x="241300" y="190500"/>
                </a:cubicBezTo>
                <a:lnTo>
                  <a:pt x="206891" y="190500"/>
                </a:lnTo>
                <a:close/>
                <a:moveTo>
                  <a:pt x="187325" y="63500"/>
                </a:moveTo>
                <a:cubicBezTo>
                  <a:pt x="187325" y="47729"/>
                  <a:pt x="200129" y="34925"/>
                  <a:pt x="215900" y="34925"/>
                </a:cubicBezTo>
                <a:cubicBezTo>
                  <a:pt x="231671" y="34925"/>
                  <a:pt x="244475" y="47729"/>
                  <a:pt x="244475" y="63500"/>
                </a:cubicBezTo>
                <a:cubicBezTo>
                  <a:pt x="244475" y="79271"/>
                  <a:pt x="231671" y="92075"/>
                  <a:pt x="215900" y="92075"/>
                </a:cubicBezTo>
                <a:cubicBezTo>
                  <a:pt x="200129" y="92075"/>
                  <a:pt x="187325" y="79271"/>
                  <a:pt x="187325" y="63500"/>
                </a:cubicBezTo>
                <a:close/>
                <a:moveTo>
                  <a:pt x="63500" y="171450"/>
                </a:moveTo>
                <a:cubicBezTo>
                  <a:pt x="63500" y="136366"/>
                  <a:pt x="91916" y="107950"/>
                  <a:pt x="127000" y="107950"/>
                </a:cubicBezTo>
                <a:cubicBezTo>
                  <a:pt x="162084" y="107950"/>
                  <a:pt x="190500" y="136366"/>
                  <a:pt x="190500" y="171450"/>
                </a:cubicBezTo>
                <a:lnTo>
                  <a:pt x="190500" y="177800"/>
                </a:lnTo>
                <a:cubicBezTo>
                  <a:pt x="190500" y="184825"/>
                  <a:pt x="184825" y="190500"/>
                  <a:pt x="177800" y="190500"/>
                </a:cubicBezTo>
                <a:lnTo>
                  <a:pt x="76200" y="190500"/>
                </a:lnTo>
                <a:cubicBezTo>
                  <a:pt x="69175" y="190500"/>
                  <a:pt x="63500" y="184825"/>
                  <a:pt x="63500" y="177800"/>
                </a:cubicBezTo>
                <a:lnTo>
                  <a:pt x="63500" y="171450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34" name="Text 32"/>
          <p:cNvSpPr/>
          <p:nvPr/>
        </p:nvSpPr>
        <p:spPr>
          <a:xfrm>
            <a:off x="10497840" y="7556500"/>
            <a:ext cx="2197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State Finance Ministers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10142240" y="8064500"/>
            <a:ext cx="152400" cy="203200"/>
          </a:xfrm>
          <a:custGeom>
            <a:avLst/>
            <a:gdLst/>
            <a:ahLst/>
            <a:cxnLst/>
            <a:rect l="l" t="t" r="r" b="b"/>
            <a:pathLst>
              <a:path w="152400" h="203200">
                <a:moveTo>
                  <a:pt x="25400" y="0"/>
                </a:moveTo>
                <a:cubicBezTo>
                  <a:pt x="11390" y="0"/>
                  <a:pt x="0" y="11390"/>
                  <a:pt x="0" y="25400"/>
                </a:cubicBezTo>
                <a:lnTo>
                  <a:pt x="0" y="177800"/>
                </a:lnTo>
                <a:cubicBezTo>
                  <a:pt x="0" y="191810"/>
                  <a:pt x="11390" y="203200"/>
                  <a:pt x="25400" y="203200"/>
                </a:cubicBezTo>
                <a:lnTo>
                  <a:pt x="127000" y="203200"/>
                </a:lnTo>
                <a:cubicBezTo>
                  <a:pt x="141010" y="203200"/>
                  <a:pt x="152400" y="191810"/>
                  <a:pt x="152400" y="177800"/>
                </a:cubicBezTo>
                <a:lnTo>
                  <a:pt x="152400" y="25400"/>
                </a:lnTo>
                <a:cubicBezTo>
                  <a:pt x="152400" y="11390"/>
                  <a:pt x="141010" y="0"/>
                  <a:pt x="127000" y="0"/>
                </a:cubicBezTo>
                <a:lnTo>
                  <a:pt x="25400" y="0"/>
                </a:lnTo>
                <a:close/>
                <a:moveTo>
                  <a:pt x="69850" y="139700"/>
                </a:moveTo>
                <a:lnTo>
                  <a:pt x="82550" y="139700"/>
                </a:lnTo>
                <a:cubicBezTo>
                  <a:pt x="89575" y="139700"/>
                  <a:pt x="95250" y="145375"/>
                  <a:pt x="95250" y="152400"/>
                </a:cubicBezTo>
                <a:lnTo>
                  <a:pt x="95250" y="184150"/>
                </a:lnTo>
                <a:lnTo>
                  <a:pt x="57150" y="184150"/>
                </a:lnTo>
                <a:lnTo>
                  <a:pt x="57150" y="152400"/>
                </a:lnTo>
                <a:cubicBezTo>
                  <a:pt x="57150" y="145375"/>
                  <a:pt x="62825" y="139700"/>
                  <a:pt x="69850" y="139700"/>
                </a:cubicBezTo>
                <a:close/>
                <a:moveTo>
                  <a:pt x="38100" y="44450"/>
                </a:moveTo>
                <a:cubicBezTo>
                  <a:pt x="38100" y="40958"/>
                  <a:pt x="40958" y="38100"/>
                  <a:pt x="44450" y="38100"/>
                </a:cubicBezTo>
                <a:lnTo>
                  <a:pt x="57150" y="38100"/>
                </a:lnTo>
                <a:cubicBezTo>
                  <a:pt x="60643" y="38100"/>
                  <a:pt x="63500" y="40958"/>
                  <a:pt x="63500" y="44450"/>
                </a:cubicBezTo>
                <a:lnTo>
                  <a:pt x="63500" y="57150"/>
                </a:lnTo>
                <a:cubicBezTo>
                  <a:pt x="63500" y="60643"/>
                  <a:pt x="60643" y="63500"/>
                  <a:pt x="57150" y="63500"/>
                </a:cubicBezTo>
                <a:lnTo>
                  <a:pt x="44450" y="63500"/>
                </a:lnTo>
                <a:cubicBezTo>
                  <a:pt x="40958" y="63500"/>
                  <a:pt x="38100" y="60643"/>
                  <a:pt x="38100" y="57150"/>
                </a:cubicBezTo>
                <a:lnTo>
                  <a:pt x="38100" y="44450"/>
                </a:lnTo>
                <a:close/>
                <a:moveTo>
                  <a:pt x="95250" y="38100"/>
                </a:moveTo>
                <a:lnTo>
                  <a:pt x="107950" y="38100"/>
                </a:lnTo>
                <a:cubicBezTo>
                  <a:pt x="111443" y="38100"/>
                  <a:pt x="114300" y="40958"/>
                  <a:pt x="114300" y="44450"/>
                </a:cubicBezTo>
                <a:lnTo>
                  <a:pt x="114300" y="57150"/>
                </a:lnTo>
                <a:cubicBezTo>
                  <a:pt x="114300" y="60643"/>
                  <a:pt x="111443" y="63500"/>
                  <a:pt x="107950" y="63500"/>
                </a:cubicBezTo>
                <a:lnTo>
                  <a:pt x="95250" y="63500"/>
                </a:lnTo>
                <a:cubicBezTo>
                  <a:pt x="91757" y="63500"/>
                  <a:pt x="88900" y="60643"/>
                  <a:pt x="88900" y="57150"/>
                </a:cubicBezTo>
                <a:lnTo>
                  <a:pt x="88900" y="44450"/>
                </a:lnTo>
                <a:cubicBezTo>
                  <a:pt x="88900" y="40958"/>
                  <a:pt x="91757" y="38100"/>
                  <a:pt x="95250" y="38100"/>
                </a:cubicBezTo>
                <a:close/>
                <a:moveTo>
                  <a:pt x="38100" y="95250"/>
                </a:moveTo>
                <a:cubicBezTo>
                  <a:pt x="38100" y="91757"/>
                  <a:pt x="40958" y="88900"/>
                  <a:pt x="44450" y="88900"/>
                </a:cubicBezTo>
                <a:lnTo>
                  <a:pt x="57150" y="88900"/>
                </a:lnTo>
                <a:cubicBezTo>
                  <a:pt x="60643" y="88900"/>
                  <a:pt x="63500" y="91757"/>
                  <a:pt x="63500" y="95250"/>
                </a:cubicBezTo>
                <a:lnTo>
                  <a:pt x="63500" y="107950"/>
                </a:lnTo>
                <a:cubicBezTo>
                  <a:pt x="63500" y="111443"/>
                  <a:pt x="60643" y="114300"/>
                  <a:pt x="57150" y="114300"/>
                </a:cubicBezTo>
                <a:lnTo>
                  <a:pt x="44450" y="114300"/>
                </a:lnTo>
                <a:cubicBezTo>
                  <a:pt x="40958" y="114300"/>
                  <a:pt x="38100" y="111443"/>
                  <a:pt x="38100" y="107950"/>
                </a:cubicBezTo>
                <a:lnTo>
                  <a:pt x="38100" y="95250"/>
                </a:lnTo>
                <a:close/>
                <a:moveTo>
                  <a:pt x="95250" y="88900"/>
                </a:moveTo>
                <a:lnTo>
                  <a:pt x="107950" y="88900"/>
                </a:lnTo>
                <a:cubicBezTo>
                  <a:pt x="111443" y="88900"/>
                  <a:pt x="114300" y="91757"/>
                  <a:pt x="114300" y="95250"/>
                </a:cubicBezTo>
                <a:lnTo>
                  <a:pt x="114300" y="107950"/>
                </a:lnTo>
                <a:cubicBezTo>
                  <a:pt x="114300" y="111443"/>
                  <a:pt x="111443" y="114300"/>
                  <a:pt x="107950" y="114300"/>
                </a:cubicBezTo>
                <a:lnTo>
                  <a:pt x="95250" y="114300"/>
                </a:lnTo>
                <a:cubicBezTo>
                  <a:pt x="91757" y="114300"/>
                  <a:pt x="88900" y="111443"/>
                  <a:pt x="88900" y="107950"/>
                </a:cubicBezTo>
                <a:lnTo>
                  <a:pt x="88900" y="95250"/>
                </a:lnTo>
                <a:cubicBezTo>
                  <a:pt x="88900" y="91757"/>
                  <a:pt x="91757" y="88900"/>
                  <a:pt x="95250" y="8890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36" name="Text 34"/>
          <p:cNvSpPr/>
          <p:nvPr/>
        </p:nvSpPr>
        <p:spPr>
          <a:xfrm>
            <a:off x="10497840" y="8013700"/>
            <a:ext cx="3086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Union Territories Representatives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RATE RATIONALIZATION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 2.0: New Four-Slab Rate Structure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5956300" cy="4635500"/>
          </a:xfrm>
          <a:custGeom>
            <a:avLst/>
            <a:gdLst/>
            <a:ahLst/>
            <a:cxnLst/>
            <a:rect l="l" t="t" r="r" b="b"/>
            <a:pathLst>
              <a:path w="5956300" h="4635500">
                <a:moveTo>
                  <a:pt x="152415" y="0"/>
                </a:moveTo>
                <a:lnTo>
                  <a:pt x="5803885" y="0"/>
                </a:lnTo>
                <a:cubicBezTo>
                  <a:pt x="5888061" y="0"/>
                  <a:pt x="5956300" y="68239"/>
                  <a:pt x="5956300" y="152415"/>
                </a:cubicBezTo>
                <a:lnTo>
                  <a:pt x="5956300" y="4483085"/>
                </a:lnTo>
                <a:cubicBezTo>
                  <a:pt x="5956300" y="4567261"/>
                  <a:pt x="5888061" y="4635500"/>
                  <a:pt x="5803885" y="4635500"/>
                </a:cubicBezTo>
                <a:lnTo>
                  <a:pt x="152415" y="4635500"/>
                </a:lnTo>
                <a:cubicBezTo>
                  <a:pt x="68239" y="4635500"/>
                  <a:pt x="0" y="4567261"/>
                  <a:pt x="0" y="4483085"/>
                </a:cubicBezTo>
                <a:lnTo>
                  <a:pt x="0" y="152415"/>
                </a:lnTo>
                <a:cubicBezTo>
                  <a:pt x="0" y="68239"/>
                  <a:pt x="68239" y="0"/>
                  <a:pt x="152415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4700" y="1943100"/>
            <a:ext cx="5562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Previous vs. New Structure</a:t>
            </a:r>
            <a:endParaRPr lang="en-US" sz="1600" dirty="0"/>
          </a:p>
        </p:txBody>
      </p:sp>
      <p:pic>
        <p:nvPicPr>
          <p:cNvPr id="6" name="Image 0" descr="https://kimi-img.moonshot.cn/pub/slides/26-04-03-01:57:38-d77as4j2ulbcmn6ad25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4700" y="2501900"/>
            <a:ext cx="5435600" cy="3556000"/>
          </a:xfrm>
          <a:prstGeom prst="roundRect">
            <a:avLst>
              <a:gd name="adj" fmla="val 0"/>
            </a:avLst>
          </a:prstGeom>
        </p:spPr>
      </p:pic>
      <p:sp>
        <p:nvSpPr>
          <p:cNvPr id="7" name="Shape 4"/>
          <p:cNvSpPr/>
          <p:nvPr/>
        </p:nvSpPr>
        <p:spPr>
          <a:xfrm>
            <a:off x="514350" y="6534150"/>
            <a:ext cx="5956300" cy="1790700"/>
          </a:xfrm>
          <a:custGeom>
            <a:avLst/>
            <a:gdLst/>
            <a:ahLst/>
            <a:cxnLst/>
            <a:rect l="l" t="t" r="r" b="b"/>
            <a:pathLst>
              <a:path w="5956300" h="1790700">
                <a:moveTo>
                  <a:pt x="152406" y="0"/>
                </a:moveTo>
                <a:lnTo>
                  <a:pt x="5803894" y="0"/>
                </a:lnTo>
                <a:cubicBezTo>
                  <a:pt x="5888065" y="0"/>
                  <a:pt x="5956300" y="68235"/>
                  <a:pt x="5956300" y="152406"/>
                </a:cubicBezTo>
                <a:lnTo>
                  <a:pt x="5956300" y="1638294"/>
                </a:lnTo>
                <a:cubicBezTo>
                  <a:pt x="5956300" y="1722465"/>
                  <a:pt x="5888065" y="1790700"/>
                  <a:pt x="5803894" y="1790700"/>
                </a:cubicBezTo>
                <a:lnTo>
                  <a:pt x="152406" y="1790700"/>
                </a:lnTo>
                <a:cubicBezTo>
                  <a:pt x="68235" y="1790700"/>
                  <a:pt x="0" y="1722465"/>
                  <a:pt x="0" y="1638294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74700" y="6794500"/>
            <a:ext cx="5562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Changes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800100" y="73533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66278" y="66278"/>
                </a:moveTo>
                <a:cubicBezTo>
                  <a:pt x="70009" y="62547"/>
                  <a:pt x="76041" y="62547"/>
                  <a:pt x="79732" y="66278"/>
                </a:cubicBezTo>
                <a:lnTo>
                  <a:pt x="101560" y="88106"/>
                </a:lnTo>
                <a:lnTo>
                  <a:pt x="123388" y="66278"/>
                </a:lnTo>
                <a:cubicBezTo>
                  <a:pt x="127119" y="62547"/>
                  <a:pt x="133152" y="62547"/>
                  <a:pt x="136842" y="66278"/>
                </a:cubicBezTo>
                <a:cubicBezTo>
                  <a:pt x="140533" y="70009"/>
                  <a:pt x="140573" y="76041"/>
                  <a:pt x="136842" y="79732"/>
                </a:cubicBezTo>
                <a:lnTo>
                  <a:pt x="115014" y="101560"/>
                </a:lnTo>
                <a:lnTo>
                  <a:pt x="136842" y="123388"/>
                </a:lnTo>
                <a:cubicBezTo>
                  <a:pt x="140573" y="127119"/>
                  <a:pt x="140573" y="133152"/>
                  <a:pt x="136842" y="136842"/>
                </a:cubicBezTo>
                <a:cubicBezTo>
                  <a:pt x="133112" y="140533"/>
                  <a:pt x="127079" y="140573"/>
                  <a:pt x="123388" y="136842"/>
                </a:cubicBezTo>
                <a:lnTo>
                  <a:pt x="101560" y="115014"/>
                </a:lnTo>
                <a:lnTo>
                  <a:pt x="79732" y="136842"/>
                </a:lnTo>
                <a:cubicBezTo>
                  <a:pt x="76002" y="140573"/>
                  <a:pt x="69969" y="140573"/>
                  <a:pt x="66278" y="136842"/>
                </a:cubicBezTo>
                <a:cubicBezTo>
                  <a:pt x="62587" y="133112"/>
                  <a:pt x="62547" y="127079"/>
                  <a:pt x="66278" y="123388"/>
                </a:cubicBezTo>
                <a:lnTo>
                  <a:pt x="88106" y="101560"/>
                </a:lnTo>
                <a:lnTo>
                  <a:pt x="66278" y="79732"/>
                </a:lnTo>
                <a:cubicBezTo>
                  <a:pt x="62547" y="76002"/>
                  <a:pt x="62547" y="69969"/>
                  <a:pt x="66278" y="66278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0" name="Text 7"/>
          <p:cNvSpPr/>
          <p:nvPr/>
        </p:nvSpPr>
        <p:spPr>
          <a:xfrm>
            <a:off x="1130300" y="7308850"/>
            <a:ext cx="177889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12% slab abolished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3596580" y="73533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66278" y="66278"/>
                </a:moveTo>
                <a:cubicBezTo>
                  <a:pt x="70009" y="62547"/>
                  <a:pt x="76041" y="62547"/>
                  <a:pt x="79732" y="66278"/>
                </a:cubicBezTo>
                <a:lnTo>
                  <a:pt x="101560" y="88106"/>
                </a:lnTo>
                <a:lnTo>
                  <a:pt x="123388" y="66278"/>
                </a:lnTo>
                <a:cubicBezTo>
                  <a:pt x="127119" y="62547"/>
                  <a:pt x="133152" y="62547"/>
                  <a:pt x="136842" y="66278"/>
                </a:cubicBezTo>
                <a:cubicBezTo>
                  <a:pt x="140533" y="70009"/>
                  <a:pt x="140573" y="76041"/>
                  <a:pt x="136842" y="79732"/>
                </a:cubicBezTo>
                <a:lnTo>
                  <a:pt x="115014" y="101560"/>
                </a:lnTo>
                <a:lnTo>
                  <a:pt x="136842" y="123388"/>
                </a:lnTo>
                <a:cubicBezTo>
                  <a:pt x="140573" y="127119"/>
                  <a:pt x="140573" y="133152"/>
                  <a:pt x="136842" y="136842"/>
                </a:cubicBezTo>
                <a:cubicBezTo>
                  <a:pt x="133112" y="140533"/>
                  <a:pt x="127079" y="140573"/>
                  <a:pt x="123388" y="136842"/>
                </a:cubicBezTo>
                <a:lnTo>
                  <a:pt x="101560" y="115014"/>
                </a:lnTo>
                <a:lnTo>
                  <a:pt x="79732" y="136842"/>
                </a:lnTo>
                <a:cubicBezTo>
                  <a:pt x="76002" y="140573"/>
                  <a:pt x="69969" y="140573"/>
                  <a:pt x="66278" y="136842"/>
                </a:cubicBezTo>
                <a:cubicBezTo>
                  <a:pt x="62587" y="133112"/>
                  <a:pt x="62547" y="127079"/>
                  <a:pt x="66278" y="123388"/>
                </a:cubicBezTo>
                <a:lnTo>
                  <a:pt x="88106" y="101560"/>
                </a:lnTo>
                <a:lnTo>
                  <a:pt x="66278" y="79732"/>
                </a:lnTo>
                <a:cubicBezTo>
                  <a:pt x="62547" y="76002"/>
                  <a:pt x="62547" y="69969"/>
                  <a:pt x="66278" y="66278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12" name="Text 9"/>
          <p:cNvSpPr/>
          <p:nvPr/>
        </p:nvSpPr>
        <p:spPr>
          <a:xfrm>
            <a:off x="3926780" y="7308850"/>
            <a:ext cx="1736229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28% slab replaced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800100" y="7810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92075" y="136525"/>
                </a:moveTo>
                <a:lnTo>
                  <a:pt x="92075" y="111125"/>
                </a:lnTo>
                <a:lnTo>
                  <a:pt x="66675" y="111125"/>
                </a:lnTo>
                <a:cubicBezTo>
                  <a:pt x="61397" y="111125"/>
                  <a:pt x="57150" y="106878"/>
                  <a:pt x="57150" y="101600"/>
                </a:cubicBezTo>
                <a:cubicBezTo>
                  <a:pt x="57150" y="96322"/>
                  <a:pt x="61397" y="92075"/>
                  <a:pt x="66675" y="92075"/>
                </a:cubicBezTo>
                <a:lnTo>
                  <a:pt x="92075" y="92075"/>
                </a:lnTo>
                <a:lnTo>
                  <a:pt x="92075" y="66675"/>
                </a:lnTo>
                <a:cubicBezTo>
                  <a:pt x="92075" y="61397"/>
                  <a:pt x="96322" y="57150"/>
                  <a:pt x="101600" y="57150"/>
                </a:cubicBezTo>
                <a:cubicBezTo>
                  <a:pt x="106878" y="57150"/>
                  <a:pt x="111125" y="61397"/>
                  <a:pt x="111125" y="66675"/>
                </a:cubicBezTo>
                <a:lnTo>
                  <a:pt x="111125" y="92075"/>
                </a:lnTo>
                <a:lnTo>
                  <a:pt x="136525" y="92075"/>
                </a:lnTo>
                <a:cubicBezTo>
                  <a:pt x="141803" y="92075"/>
                  <a:pt x="146050" y="96322"/>
                  <a:pt x="146050" y="101600"/>
                </a:cubicBezTo>
                <a:cubicBezTo>
                  <a:pt x="146050" y="106878"/>
                  <a:pt x="141803" y="111125"/>
                  <a:pt x="136525" y="111125"/>
                </a:cubicBezTo>
                <a:lnTo>
                  <a:pt x="111125" y="111125"/>
                </a:lnTo>
                <a:lnTo>
                  <a:pt x="111125" y="136525"/>
                </a:lnTo>
                <a:cubicBezTo>
                  <a:pt x="111125" y="141803"/>
                  <a:pt x="106878" y="146050"/>
                  <a:pt x="101600" y="146050"/>
                </a:cubicBezTo>
                <a:cubicBezTo>
                  <a:pt x="96322" y="146050"/>
                  <a:pt x="92075" y="141803"/>
                  <a:pt x="92075" y="13652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14" name="Text 11"/>
          <p:cNvSpPr/>
          <p:nvPr/>
        </p:nvSpPr>
        <p:spPr>
          <a:xfrm>
            <a:off x="1130300" y="7766050"/>
            <a:ext cx="1638697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40% demerit rate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3596580" y="7810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6" name="Text 13"/>
          <p:cNvSpPr/>
          <p:nvPr/>
        </p:nvSpPr>
        <p:spPr>
          <a:xfrm>
            <a:off x="3926780" y="7766050"/>
            <a:ext cx="1526877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Cess eliminated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6793210" y="1682750"/>
            <a:ext cx="4368800" cy="3365500"/>
          </a:xfrm>
          <a:custGeom>
            <a:avLst/>
            <a:gdLst/>
            <a:ahLst/>
            <a:cxnLst/>
            <a:rect l="l" t="t" r="r" b="b"/>
            <a:pathLst>
              <a:path w="4368800" h="3365500">
                <a:moveTo>
                  <a:pt x="152390" y="0"/>
                </a:moveTo>
                <a:lnTo>
                  <a:pt x="4216410" y="0"/>
                </a:lnTo>
                <a:cubicBezTo>
                  <a:pt x="4300573" y="0"/>
                  <a:pt x="4368800" y="68227"/>
                  <a:pt x="4368800" y="152390"/>
                </a:cubicBezTo>
                <a:lnTo>
                  <a:pt x="4368800" y="3213110"/>
                </a:lnTo>
                <a:cubicBezTo>
                  <a:pt x="4368800" y="3297273"/>
                  <a:pt x="4300573" y="3365500"/>
                  <a:pt x="4216410" y="3365500"/>
                </a:cubicBezTo>
                <a:lnTo>
                  <a:pt x="152390" y="3365500"/>
                </a:lnTo>
                <a:cubicBezTo>
                  <a:pt x="68284" y="3365500"/>
                  <a:pt x="0" y="3297216"/>
                  <a:pt x="0" y="3213110"/>
                </a:cubicBezTo>
                <a:lnTo>
                  <a:pt x="0" y="152390"/>
                </a:lnTo>
                <a:cubicBezTo>
                  <a:pt x="0" y="68284"/>
                  <a:pt x="68284" y="0"/>
                  <a:pt x="152390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IN" dirty="0"/>
          </a:p>
        </p:txBody>
      </p:sp>
      <p:sp>
        <p:nvSpPr>
          <p:cNvPr id="18" name="Shape 15"/>
          <p:cNvSpPr/>
          <p:nvPr/>
        </p:nvSpPr>
        <p:spPr>
          <a:xfrm>
            <a:off x="7053560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00C950">
              <a:alpha val="20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7140178" y="2044700"/>
            <a:ext cx="5842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05DF7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0%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7815560" y="2070100"/>
            <a:ext cx="1917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Essential Goods</a:t>
            </a:r>
            <a:endParaRPr lang="en-US" sz="1600" dirty="0"/>
          </a:p>
        </p:txBody>
      </p:sp>
      <p:sp>
        <p:nvSpPr>
          <p:cNvPr id="21" name="Shape 18"/>
          <p:cNvSpPr/>
          <p:nvPr/>
        </p:nvSpPr>
        <p:spPr>
          <a:xfrm>
            <a:off x="7090073" y="28067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2" name="Text 19"/>
          <p:cNvSpPr/>
          <p:nvPr/>
        </p:nvSpPr>
        <p:spPr>
          <a:xfrm>
            <a:off x="7377410" y="2755900"/>
            <a:ext cx="1409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Dairy products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7090073" y="32131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4" name="Text 21"/>
          <p:cNvSpPr/>
          <p:nvPr/>
        </p:nvSpPr>
        <p:spPr>
          <a:xfrm>
            <a:off x="7377410" y="3162300"/>
            <a:ext cx="1803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33 lifesaving drugs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7090073" y="36195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6" name="Text 23"/>
          <p:cNvSpPr/>
          <p:nvPr/>
        </p:nvSpPr>
        <p:spPr>
          <a:xfrm>
            <a:off x="7377410" y="3568700"/>
            <a:ext cx="2019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Educational materials</a:t>
            </a:r>
            <a:endParaRPr lang="en-US" sz="1600" dirty="0"/>
          </a:p>
        </p:txBody>
      </p:sp>
      <p:sp>
        <p:nvSpPr>
          <p:cNvPr id="27" name="Shape 24"/>
          <p:cNvSpPr/>
          <p:nvPr/>
        </p:nvSpPr>
        <p:spPr>
          <a:xfrm>
            <a:off x="7090073" y="40259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8" name="Text 25"/>
          <p:cNvSpPr/>
          <p:nvPr/>
        </p:nvSpPr>
        <p:spPr>
          <a:xfrm>
            <a:off x="7377410" y="3975100"/>
            <a:ext cx="1308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School books</a:t>
            </a:r>
            <a:endParaRPr lang="en-US" sz="1600" dirty="0"/>
          </a:p>
        </p:txBody>
      </p:sp>
      <p:sp>
        <p:nvSpPr>
          <p:cNvPr id="29" name="Shape 26"/>
          <p:cNvSpPr/>
          <p:nvPr/>
        </p:nvSpPr>
        <p:spPr>
          <a:xfrm>
            <a:off x="7090073" y="44323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0" name="Text 27"/>
          <p:cNvSpPr/>
          <p:nvPr/>
        </p:nvSpPr>
        <p:spPr>
          <a:xfrm>
            <a:off x="7377410" y="4381500"/>
            <a:ext cx="115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Food grains</a:t>
            </a:r>
            <a:endParaRPr lang="en-US" sz="1600" dirty="0"/>
          </a:p>
        </p:txBody>
      </p:sp>
      <p:sp>
        <p:nvSpPr>
          <p:cNvPr id="31" name="Shape 28"/>
          <p:cNvSpPr/>
          <p:nvPr/>
        </p:nvSpPr>
        <p:spPr>
          <a:xfrm>
            <a:off x="11375330" y="1682750"/>
            <a:ext cx="4368800" cy="3365500"/>
          </a:xfrm>
          <a:custGeom>
            <a:avLst/>
            <a:gdLst/>
            <a:ahLst/>
            <a:cxnLst/>
            <a:rect l="l" t="t" r="r" b="b"/>
            <a:pathLst>
              <a:path w="4368800" h="3365500">
                <a:moveTo>
                  <a:pt x="152390" y="0"/>
                </a:moveTo>
                <a:lnTo>
                  <a:pt x="4216410" y="0"/>
                </a:lnTo>
                <a:cubicBezTo>
                  <a:pt x="4300573" y="0"/>
                  <a:pt x="4368800" y="68227"/>
                  <a:pt x="4368800" y="152390"/>
                </a:cubicBezTo>
                <a:lnTo>
                  <a:pt x="4368800" y="3213110"/>
                </a:lnTo>
                <a:cubicBezTo>
                  <a:pt x="4368800" y="3297273"/>
                  <a:pt x="4300573" y="3365500"/>
                  <a:pt x="4216410" y="3365500"/>
                </a:cubicBezTo>
                <a:lnTo>
                  <a:pt x="152390" y="3365500"/>
                </a:lnTo>
                <a:cubicBezTo>
                  <a:pt x="68284" y="3365500"/>
                  <a:pt x="0" y="3297216"/>
                  <a:pt x="0" y="3213110"/>
                </a:cubicBezTo>
                <a:lnTo>
                  <a:pt x="0" y="152390"/>
                </a:lnTo>
                <a:cubicBezTo>
                  <a:pt x="0" y="68284"/>
                  <a:pt x="68284" y="0"/>
                  <a:pt x="152390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11635680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2B7FFF">
              <a:alpha val="20000"/>
            </a:srgbClr>
          </a:solidFill>
          <a:ln/>
        </p:spPr>
      </p:sp>
      <p:sp>
        <p:nvSpPr>
          <p:cNvPr id="33" name="Text 30"/>
          <p:cNvSpPr/>
          <p:nvPr/>
        </p:nvSpPr>
        <p:spPr>
          <a:xfrm>
            <a:off x="11731823" y="2044700"/>
            <a:ext cx="5715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1A2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5%</a:t>
            </a:r>
            <a:endParaRPr lang="en-US" sz="1600" dirty="0"/>
          </a:p>
        </p:txBody>
      </p:sp>
      <p:sp>
        <p:nvSpPr>
          <p:cNvPr id="34" name="Text 31"/>
          <p:cNvSpPr/>
          <p:nvPr/>
        </p:nvSpPr>
        <p:spPr>
          <a:xfrm>
            <a:off x="12397680" y="2070100"/>
            <a:ext cx="1943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Common Goods</a:t>
            </a:r>
            <a:endParaRPr lang="en-US" sz="1600" dirty="0"/>
          </a:p>
        </p:txBody>
      </p:sp>
      <p:sp>
        <p:nvSpPr>
          <p:cNvPr id="35" name="Shape 32"/>
          <p:cNvSpPr/>
          <p:nvPr/>
        </p:nvSpPr>
        <p:spPr>
          <a:xfrm>
            <a:off x="11672193" y="28067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36" name="Text 33"/>
          <p:cNvSpPr/>
          <p:nvPr/>
        </p:nvSpPr>
        <p:spPr>
          <a:xfrm>
            <a:off x="11959530" y="2755900"/>
            <a:ext cx="1447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Packaged food</a:t>
            </a:r>
            <a:endParaRPr lang="en-US" sz="1600" dirty="0"/>
          </a:p>
        </p:txBody>
      </p:sp>
      <p:sp>
        <p:nvSpPr>
          <p:cNvPr id="37" name="Shape 34"/>
          <p:cNvSpPr/>
          <p:nvPr/>
        </p:nvSpPr>
        <p:spPr>
          <a:xfrm>
            <a:off x="11672193" y="32131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38" name="Text 35"/>
          <p:cNvSpPr/>
          <p:nvPr/>
        </p:nvSpPr>
        <p:spPr>
          <a:xfrm>
            <a:off x="11959530" y="3162300"/>
            <a:ext cx="1651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Toothpaste, soap</a:t>
            </a:r>
            <a:endParaRPr lang="en-US" sz="1600" dirty="0"/>
          </a:p>
        </p:txBody>
      </p:sp>
      <p:sp>
        <p:nvSpPr>
          <p:cNvPr id="39" name="Shape 36"/>
          <p:cNvSpPr/>
          <p:nvPr/>
        </p:nvSpPr>
        <p:spPr>
          <a:xfrm>
            <a:off x="11672193" y="36195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0" name="Text 37"/>
          <p:cNvSpPr/>
          <p:nvPr/>
        </p:nvSpPr>
        <p:spPr>
          <a:xfrm>
            <a:off x="11959530" y="3568700"/>
            <a:ext cx="162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Shampoo, hair oil</a:t>
            </a:r>
            <a:endParaRPr lang="en-US" sz="1600" dirty="0"/>
          </a:p>
        </p:txBody>
      </p:sp>
      <p:sp>
        <p:nvSpPr>
          <p:cNvPr id="41" name="Shape 38"/>
          <p:cNvSpPr/>
          <p:nvPr/>
        </p:nvSpPr>
        <p:spPr>
          <a:xfrm>
            <a:off x="11672193" y="40259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2" name="Text 39"/>
          <p:cNvSpPr/>
          <p:nvPr/>
        </p:nvSpPr>
        <p:spPr>
          <a:xfrm>
            <a:off x="11959530" y="3975100"/>
            <a:ext cx="850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Bicycles</a:t>
            </a:r>
            <a:endParaRPr lang="en-US" sz="1600" dirty="0"/>
          </a:p>
        </p:txBody>
      </p:sp>
      <p:sp>
        <p:nvSpPr>
          <p:cNvPr id="43" name="Shape 40"/>
          <p:cNvSpPr/>
          <p:nvPr/>
        </p:nvSpPr>
        <p:spPr>
          <a:xfrm>
            <a:off x="11672193" y="44323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4" name="Text 41"/>
          <p:cNvSpPr/>
          <p:nvPr/>
        </p:nvSpPr>
        <p:spPr>
          <a:xfrm>
            <a:off x="11959530" y="4381500"/>
            <a:ext cx="185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Economy air tickets</a:t>
            </a:r>
            <a:endParaRPr lang="en-US" sz="1600" dirty="0"/>
          </a:p>
        </p:txBody>
      </p:sp>
      <p:sp>
        <p:nvSpPr>
          <p:cNvPr id="45" name="Shape 42"/>
          <p:cNvSpPr/>
          <p:nvPr/>
        </p:nvSpPr>
        <p:spPr>
          <a:xfrm>
            <a:off x="6793210" y="5264150"/>
            <a:ext cx="4368800" cy="3365500"/>
          </a:xfrm>
          <a:custGeom>
            <a:avLst/>
            <a:gdLst/>
            <a:ahLst/>
            <a:cxnLst/>
            <a:rect l="l" t="t" r="r" b="b"/>
            <a:pathLst>
              <a:path w="4368800" h="3365500">
                <a:moveTo>
                  <a:pt x="152390" y="0"/>
                </a:moveTo>
                <a:lnTo>
                  <a:pt x="4216410" y="0"/>
                </a:lnTo>
                <a:cubicBezTo>
                  <a:pt x="4300573" y="0"/>
                  <a:pt x="4368800" y="68227"/>
                  <a:pt x="4368800" y="152390"/>
                </a:cubicBezTo>
                <a:lnTo>
                  <a:pt x="4368800" y="3213110"/>
                </a:lnTo>
                <a:cubicBezTo>
                  <a:pt x="4368800" y="3297273"/>
                  <a:pt x="4300573" y="3365500"/>
                  <a:pt x="4216410" y="3365500"/>
                </a:cubicBezTo>
                <a:lnTo>
                  <a:pt x="152390" y="3365500"/>
                </a:lnTo>
                <a:cubicBezTo>
                  <a:pt x="68284" y="3365500"/>
                  <a:pt x="0" y="3297216"/>
                  <a:pt x="0" y="3213110"/>
                </a:cubicBezTo>
                <a:lnTo>
                  <a:pt x="0" y="152390"/>
                </a:lnTo>
                <a:cubicBezTo>
                  <a:pt x="0" y="68284"/>
                  <a:pt x="68284" y="0"/>
                  <a:pt x="152390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6" name="Shape 43"/>
          <p:cNvSpPr/>
          <p:nvPr/>
        </p:nvSpPr>
        <p:spPr>
          <a:xfrm>
            <a:off x="7053560" y="55245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47" name="Text 44"/>
          <p:cNvSpPr/>
          <p:nvPr/>
        </p:nvSpPr>
        <p:spPr>
          <a:xfrm>
            <a:off x="7082929" y="5626100"/>
            <a:ext cx="6985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18%</a:t>
            </a:r>
            <a:endParaRPr lang="en-US" sz="1600" dirty="0"/>
          </a:p>
        </p:txBody>
      </p:sp>
      <p:sp>
        <p:nvSpPr>
          <p:cNvPr id="48" name="Text 45"/>
          <p:cNvSpPr/>
          <p:nvPr/>
        </p:nvSpPr>
        <p:spPr>
          <a:xfrm>
            <a:off x="7815560" y="5651500"/>
            <a:ext cx="171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Standard Rate</a:t>
            </a:r>
            <a:endParaRPr lang="en-US" sz="1600" dirty="0"/>
          </a:p>
        </p:txBody>
      </p:sp>
      <p:sp>
        <p:nvSpPr>
          <p:cNvPr id="49" name="Shape 46"/>
          <p:cNvSpPr/>
          <p:nvPr/>
        </p:nvSpPr>
        <p:spPr>
          <a:xfrm>
            <a:off x="7090073" y="63881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0" name="Text 47"/>
          <p:cNvSpPr/>
          <p:nvPr/>
        </p:nvSpPr>
        <p:spPr>
          <a:xfrm>
            <a:off x="7377410" y="6337300"/>
            <a:ext cx="2057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Consumer electronics</a:t>
            </a:r>
            <a:endParaRPr lang="en-US" sz="1600" dirty="0"/>
          </a:p>
        </p:txBody>
      </p:sp>
      <p:sp>
        <p:nvSpPr>
          <p:cNvPr id="51" name="Shape 48"/>
          <p:cNvSpPr/>
          <p:nvPr/>
        </p:nvSpPr>
        <p:spPr>
          <a:xfrm>
            <a:off x="7090073" y="67945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2" name="Text 49"/>
          <p:cNvSpPr/>
          <p:nvPr/>
        </p:nvSpPr>
        <p:spPr>
          <a:xfrm>
            <a:off x="7377410" y="6743700"/>
            <a:ext cx="1346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Compact cars</a:t>
            </a:r>
            <a:endParaRPr lang="en-US" sz="1600" dirty="0"/>
          </a:p>
        </p:txBody>
      </p:sp>
      <p:sp>
        <p:nvSpPr>
          <p:cNvPr id="53" name="Shape 50"/>
          <p:cNvSpPr/>
          <p:nvPr/>
        </p:nvSpPr>
        <p:spPr>
          <a:xfrm>
            <a:off x="7090073" y="72009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4" name="Text 51"/>
          <p:cNvSpPr/>
          <p:nvPr/>
        </p:nvSpPr>
        <p:spPr>
          <a:xfrm>
            <a:off x="7377410" y="7150100"/>
            <a:ext cx="1663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Restaurant dining</a:t>
            </a:r>
            <a:endParaRPr lang="en-US" sz="1600" dirty="0"/>
          </a:p>
        </p:txBody>
      </p:sp>
      <p:sp>
        <p:nvSpPr>
          <p:cNvPr id="55" name="Shape 52"/>
          <p:cNvSpPr/>
          <p:nvPr/>
        </p:nvSpPr>
        <p:spPr>
          <a:xfrm>
            <a:off x="7090073" y="76073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6" name="Text 53"/>
          <p:cNvSpPr/>
          <p:nvPr/>
        </p:nvSpPr>
        <p:spPr>
          <a:xfrm>
            <a:off x="7377410" y="7556500"/>
            <a:ext cx="1600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Processed foods</a:t>
            </a:r>
            <a:endParaRPr lang="en-US" sz="1600" dirty="0"/>
          </a:p>
        </p:txBody>
      </p:sp>
      <p:sp>
        <p:nvSpPr>
          <p:cNvPr id="57" name="Shape 54"/>
          <p:cNvSpPr/>
          <p:nvPr/>
        </p:nvSpPr>
        <p:spPr>
          <a:xfrm>
            <a:off x="7090073" y="80137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8" name="Text 55"/>
          <p:cNvSpPr/>
          <p:nvPr/>
        </p:nvSpPr>
        <p:spPr>
          <a:xfrm>
            <a:off x="7377410" y="7962900"/>
            <a:ext cx="1968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Manufactured goods</a:t>
            </a:r>
            <a:endParaRPr lang="en-US" sz="1600" dirty="0"/>
          </a:p>
        </p:txBody>
      </p:sp>
      <p:sp>
        <p:nvSpPr>
          <p:cNvPr id="59" name="Shape 56"/>
          <p:cNvSpPr/>
          <p:nvPr/>
        </p:nvSpPr>
        <p:spPr>
          <a:xfrm>
            <a:off x="11375330" y="5264150"/>
            <a:ext cx="4368800" cy="3365500"/>
          </a:xfrm>
          <a:custGeom>
            <a:avLst/>
            <a:gdLst/>
            <a:ahLst/>
            <a:cxnLst/>
            <a:rect l="l" t="t" r="r" b="b"/>
            <a:pathLst>
              <a:path w="4368800" h="3365500">
                <a:moveTo>
                  <a:pt x="152390" y="0"/>
                </a:moveTo>
                <a:lnTo>
                  <a:pt x="4216410" y="0"/>
                </a:lnTo>
                <a:cubicBezTo>
                  <a:pt x="4300573" y="0"/>
                  <a:pt x="4368800" y="68227"/>
                  <a:pt x="4368800" y="152390"/>
                </a:cubicBezTo>
                <a:lnTo>
                  <a:pt x="4368800" y="3213110"/>
                </a:lnTo>
                <a:cubicBezTo>
                  <a:pt x="4368800" y="3297273"/>
                  <a:pt x="4300573" y="3365500"/>
                  <a:pt x="4216410" y="3365500"/>
                </a:cubicBezTo>
                <a:lnTo>
                  <a:pt x="152390" y="3365500"/>
                </a:lnTo>
                <a:cubicBezTo>
                  <a:pt x="68284" y="3365500"/>
                  <a:pt x="0" y="3297216"/>
                  <a:pt x="0" y="3213110"/>
                </a:cubicBezTo>
                <a:lnTo>
                  <a:pt x="0" y="152390"/>
                </a:lnTo>
                <a:cubicBezTo>
                  <a:pt x="0" y="68284"/>
                  <a:pt x="68284" y="0"/>
                  <a:pt x="152390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0" name="Shape 57"/>
          <p:cNvSpPr/>
          <p:nvPr/>
        </p:nvSpPr>
        <p:spPr>
          <a:xfrm>
            <a:off x="11635680" y="55245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B2C36">
              <a:alpha val="20000"/>
            </a:srgbClr>
          </a:solidFill>
          <a:ln/>
        </p:spPr>
      </p:sp>
      <p:sp>
        <p:nvSpPr>
          <p:cNvPr id="61" name="Text 58"/>
          <p:cNvSpPr/>
          <p:nvPr/>
        </p:nvSpPr>
        <p:spPr>
          <a:xfrm>
            <a:off x="11632605" y="5626100"/>
            <a:ext cx="7620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40%</a:t>
            </a:r>
            <a:endParaRPr lang="en-US" sz="1600" dirty="0"/>
          </a:p>
        </p:txBody>
      </p:sp>
      <p:sp>
        <p:nvSpPr>
          <p:cNvPr id="62" name="Text 59"/>
          <p:cNvSpPr/>
          <p:nvPr/>
        </p:nvSpPr>
        <p:spPr>
          <a:xfrm>
            <a:off x="12397680" y="5651500"/>
            <a:ext cx="1803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Demerit Goods</a:t>
            </a:r>
            <a:endParaRPr lang="en-US" sz="1600" dirty="0"/>
          </a:p>
        </p:txBody>
      </p:sp>
      <p:sp>
        <p:nvSpPr>
          <p:cNvPr id="63" name="Shape 60"/>
          <p:cNvSpPr/>
          <p:nvPr/>
        </p:nvSpPr>
        <p:spPr>
          <a:xfrm>
            <a:off x="11672193" y="63881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4" name="Text 61"/>
          <p:cNvSpPr/>
          <p:nvPr/>
        </p:nvSpPr>
        <p:spPr>
          <a:xfrm>
            <a:off x="11959530" y="6337300"/>
            <a:ext cx="1333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Premium cars</a:t>
            </a:r>
            <a:endParaRPr lang="en-US" sz="1600" dirty="0"/>
          </a:p>
        </p:txBody>
      </p:sp>
      <p:sp>
        <p:nvSpPr>
          <p:cNvPr id="65" name="Shape 62"/>
          <p:cNvSpPr/>
          <p:nvPr/>
        </p:nvSpPr>
        <p:spPr>
          <a:xfrm>
            <a:off x="11672193" y="67945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6" name="Text 63"/>
          <p:cNvSpPr/>
          <p:nvPr/>
        </p:nvSpPr>
        <p:spPr>
          <a:xfrm>
            <a:off x="11959530" y="6743700"/>
            <a:ext cx="2120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Motorcycles (350cc+)</a:t>
            </a:r>
            <a:endParaRPr lang="en-US" sz="1600" dirty="0"/>
          </a:p>
        </p:txBody>
      </p:sp>
      <p:sp>
        <p:nvSpPr>
          <p:cNvPr id="67" name="Shape 64"/>
          <p:cNvSpPr/>
          <p:nvPr/>
        </p:nvSpPr>
        <p:spPr>
          <a:xfrm>
            <a:off x="11672193" y="72009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8" name="Text 65"/>
          <p:cNvSpPr/>
          <p:nvPr/>
        </p:nvSpPr>
        <p:spPr>
          <a:xfrm>
            <a:off x="11959530" y="7150100"/>
            <a:ext cx="1790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Aerated beverages</a:t>
            </a:r>
            <a:endParaRPr lang="en-US" sz="1600" dirty="0"/>
          </a:p>
        </p:txBody>
      </p:sp>
      <p:sp>
        <p:nvSpPr>
          <p:cNvPr id="69" name="Shape 66"/>
          <p:cNvSpPr/>
          <p:nvPr/>
        </p:nvSpPr>
        <p:spPr>
          <a:xfrm>
            <a:off x="11672193" y="76073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70" name="Text 67"/>
          <p:cNvSpPr/>
          <p:nvPr/>
        </p:nvSpPr>
        <p:spPr>
          <a:xfrm>
            <a:off x="11959530" y="7556500"/>
            <a:ext cx="1384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Online gaming</a:t>
            </a:r>
            <a:endParaRPr lang="en-US" sz="1600" dirty="0"/>
          </a:p>
        </p:txBody>
      </p:sp>
      <p:sp>
        <p:nvSpPr>
          <p:cNvPr id="71" name="Shape 68"/>
          <p:cNvSpPr/>
          <p:nvPr/>
        </p:nvSpPr>
        <p:spPr>
          <a:xfrm>
            <a:off x="11672193" y="8013700"/>
            <a:ext cx="155575" cy="177800"/>
          </a:xfrm>
          <a:custGeom>
            <a:avLst/>
            <a:gdLst/>
            <a:ahLst/>
            <a:cxnLst/>
            <a:rect l="l" t="t" r="r" b="b"/>
            <a:pathLst>
              <a:path w="155575" h="177800">
                <a:moveTo>
                  <a:pt x="150991" y="24343"/>
                </a:moveTo>
                <a:cubicBezTo>
                  <a:pt x="155957" y="27955"/>
                  <a:pt x="157068" y="34900"/>
                  <a:pt x="153457" y="39866"/>
                </a:cubicBezTo>
                <a:lnTo>
                  <a:pt x="64557" y="162104"/>
                </a:lnTo>
                <a:cubicBezTo>
                  <a:pt x="62647" y="164743"/>
                  <a:pt x="59695" y="166375"/>
                  <a:pt x="56431" y="166653"/>
                </a:cubicBezTo>
                <a:cubicBezTo>
                  <a:pt x="53166" y="166931"/>
                  <a:pt x="50006" y="165715"/>
                  <a:pt x="47714" y="163423"/>
                </a:cubicBezTo>
                <a:lnTo>
                  <a:pt x="3264" y="118973"/>
                </a:lnTo>
                <a:cubicBezTo>
                  <a:pt x="-1077" y="114632"/>
                  <a:pt x="-1077" y="107583"/>
                  <a:pt x="3264" y="103242"/>
                </a:cubicBezTo>
                <a:cubicBezTo>
                  <a:pt x="7605" y="98901"/>
                  <a:pt x="14655" y="98901"/>
                  <a:pt x="18995" y="103242"/>
                </a:cubicBezTo>
                <a:lnTo>
                  <a:pt x="54243" y="138490"/>
                </a:lnTo>
                <a:lnTo>
                  <a:pt x="135503" y="26774"/>
                </a:lnTo>
                <a:cubicBezTo>
                  <a:pt x="139115" y="21808"/>
                  <a:pt x="146060" y="20697"/>
                  <a:pt x="151026" y="24309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72" name="Text 69"/>
          <p:cNvSpPr/>
          <p:nvPr/>
        </p:nvSpPr>
        <p:spPr>
          <a:xfrm>
            <a:off x="11959530" y="7962900"/>
            <a:ext cx="1816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Betting &amp; gambling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MAJOR REFORMS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New Provisions Under GST 2.0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4902200" cy="6070600"/>
          </a:xfrm>
          <a:custGeom>
            <a:avLst/>
            <a:gdLst/>
            <a:ahLst/>
            <a:cxnLst/>
            <a:rect l="l" t="t" r="r" b="b"/>
            <a:pathLst>
              <a:path w="4902200" h="60706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918191"/>
                </a:lnTo>
                <a:cubicBezTo>
                  <a:pt x="4902200" y="6002364"/>
                  <a:pt x="4833964" y="6070600"/>
                  <a:pt x="4749791" y="6070600"/>
                </a:cubicBezTo>
                <a:lnTo>
                  <a:pt x="152409" y="6070600"/>
                </a:lnTo>
                <a:cubicBezTo>
                  <a:pt x="68236" y="6070600"/>
                  <a:pt x="0" y="6002364"/>
                  <a:pt x="0" y="59181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4700" y="19939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952500" y="21717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74575" y="138906"/>
                </a:moveTo>
                <a:lnTo>
                  <a:pt x="79871" y="138906"/>
                </a:lnTo>
                <a:cubicBezTo>
                  <a:pt x="81310" y="170904"/>
                  <a:pt x="88404" y="200372"/>
                  <a:pt x="98475" y="221952"/>
                </a:cubicBezTo>
                <a:cubicBezTo>
                  <a:pt x="104130" y="234107"/>
                  <a:pt x="110232" y="242689"/>
                  <a:pt x="115888" y="247948"/>
                </a:cubicBezTo>
                <a:cubicBezTo>
                  <a:pt x="121444" y="253157"/>
                  <a:pt x="125264" y="254000"/>
                  <a:pt x="127248" y="254000"/>
                </a:cubicBezTo>
                <a:cubicBezTo>
                  <a:pt x="129232" y="254000"/>
                  <a:pt x="133052" y="253157"/>
                  <a:pt x="138609" y="247948"/>
                </a:cubicBezTo>
                <a:cubicBezTo>
                  <a:pt x="144264" y="242689"/>
                  <a:pt x="150366" y="234057"/>
                  <a:pt x="156021" y="221952"/>
                </a:cubicBezTo>
                <a:cubicBezTo>
                  <a:pt x="166092" y="200372"/>
                  <a:pt x="173186" y="170904"/>
                  <a:pt x="174625" y="138906"/>
                </a:cubicBezTo>
                <a:close/>
                <a:moveTo>
                  <a:pt x="79821" y="115094"/>
                </a:moveTo>
                <a:lnTo>
                  <a:pt x="174526" y="115094"/>
                </a:lnTo>
                <a:cubicBezTo>
                  <a:pt x="173137" y="83096"/>
                  <a:pt x="166043" y="53628"/>
                  <a:pt x="155972" y="32048"/>
                </a:cubicBezTo>
                <a:cubicBezTo>
                  <a:pt x="150316" y="19943"/>
                  <a:pt x="144214" y="11311"/>
                  <a:pt x="138559" y="6052"/>
                </a:cubicBezTo>
                <a:cubicBezTo>
                  <a:pt x="133003" y="843"/>
                  <a:pt x="129183" y="0"/>
                  <a:pt x="127198" y="0"/>
                </a:cubicBezTo>
                <a:cubicBezTo>
                  <a:pt x="125214" y="0"/>
                  <a:pt x="121394" y="843"/>
                  <a:pt x="115838" y="6052"/>
                </a:cubicBezTo>
                <a:cubicBezTo>
                  <a:pt x="110182" y="11311"/>
                  <a:pt x="104080" y="19943"/>
                  <a:pt x="98425" y="32048"/>
                </a:cubicBezTo>
                <a:cubicBezTo>
                  <a:pt x="88354" y="53628"/>
                  <a:pt x="81260" y="83096"/>
                  <a:pt x="79821" y="115094"/>
                </a:cubicBezTo>
                <a:close/>
                <a:moveTo>
                  <a:pt x="56009" y="115094"/>
                </a:moveTo>
                <a:cubicBezTo>
                  <a:pt x="57745" y="72628"/>
                  <a:pt x="68709" y="33189"/>
                  <a:pt x="84733" y="7293"/>
                </a:cubicBezTo>
                <a:cubicBezTo>
                  <a:pt x="39043" y="23465"/>
                  <a:pt x="5407" y="65088"/>
                  <a:pt x="744" y="115094"/>
                </a:cubicBezTo>
                <a:lnTo>
                  <a:pt x="56009" y="115094"/>
                </a:lnTo>
                <a:close/>
                <a:moveTo>
                  <a:pt x="744" y="138906"/>
                </a:moveTo>
                <a:cubicBezTo>
                  <a:pt x="5407" y="188913"/>
                  <a:pt x="39043" y="230535"/>
                  <a:pt x="84733" y="246707"/>
                </a:cubicBezTo>
                <a:cubicBezTo>
                  <a:pt x="68709" y="220811"/>
                  <a:pt x="57745" y="181372"/>
                  <a:pt x="56009" y="138906"/>
                </a:cubicBezTo>
                <a:lnTo>
                  <a:pt x="744" y="138906"/>
                </a:lnTo>
                <a:close/>
                <a:moveTo>
                  <a:pt x="198388" y="138906"/>
                </a:moveTo>
                <a:cubicBezTo>
                  <a:pt x="196652" y="181372"/>
                  <a:pt x="185688" y="220811"/>
                  <a:pt x="169664" y="246707"/>
                </a:cubicBezTo>
                <a:cubicBezTo>
                  <a:pt x="215354" y="230485"/>
                  <a:pt x="248989" y="188913"/>
                  <a:pt x="253653" y="138906"/>
                </a:cubicBezTo>
                <a:lnTo>
                  <a:pt x="198388" y="138906"/>
                </a:lnTo>
                <a:close/>
                <a:moveTo>
                  <a:pt x="253653" y="115094"/>
                </a:moveTo>
                <a:cubicBezTo>
                  <a:pt x="248989" y="65088"/>
                  <a:pt x="215354" y="23465"/>
                  <a:pt x="169664" y="7293"/>
                </a:cubicBezTo>
                <a:cubicBezTo>
                  <a:pt x="185688" y="33189"/>
                  <a:pt x="196652" y="72628"/>
                  <a:pt x="198388" y="115094"/>
                </a:cubicBezTo>
                <a:lnTo>
                  <a:pt x="253653" y="115094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7" name="Text 5"/>
          <p:cNvSpPr/>
          <p:nvPr/>
        </p:nvSpPr>
        <p:spPr>
          <a:xfrm>
            <a:off x="1536700" y="1943100"/>
            <a:ext cx="37338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Intermediary Services Reclassification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81050" y="28638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9800" y="3028950"/>
            <a:ext cx="135969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Previous Rule: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39800" y="34290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Place of supply was supplier's location (India) → Taxable at 18%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81050" y="43624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39800" y="4527550"/>
            <a:ext cx="99427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Rule: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39800" y="49276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Place of supply is recipient's location → Treated as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export of service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00100" y="5905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15" name="Text 13"/>
          <p:cNvSpPr/>
          <p:nvPr/>
        </p:nvSpPr>
        <p:spPr>
          <a:xfrm>
            <a:off x="1130300" y="5854700"/>
            <a:ext cx="3543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GST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on services to overseas clients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00100" y="63119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17" name="Text 15"/>
          <p:cNvSpPr/>
          <p:nvPr/>
        </p:nvSpPr>
        <p:spPr>
          <a:xfrm>
            <a:off x="1130300" y="6261100"/>
            <a:ext cx="2108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ITC available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on inputs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74700" y="67246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19" name="Text 17"/>
          <p:cNvSpPr/>
          <p:nvPr/>
        </p:nvSpPr>
        <p:spPr>
          <a:xfrm>
            <a:off x="774700" y="6883400"/>
            <a:ext cx="44831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Beneficiaries: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IT/ITES, consulting firms, marketing agencies, BPOs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678984" y="1682750"/>
            <a:ext cx="4902200" cy="6070600"/>
          </a:xfrm>
          <a:custGeom>
            <a:avLst/>
            <a:gdLst/>
            <a:ahLst/>
            <a:cxnLst/>
            <a:rect l="l" t="t" r="r" b="b"/>
            <a:pathLst>
              <a:path w="4902200" h="60706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918191"/>
                </a:lnTo>
                <a:cubicBezTo>
                  <a:pt x="4902200" y="6002364"/>
                  <a:pt x="4833964" y="6070600"/>
                  <a:pt x="4749791" y="6070600"/>
                </a:cubicBezTo>
                <a:lnTo>
                  <a:pt x="152409" y="6070600"/>
                </a:lnTo>
                <a:cubicBezTo>
                  <a:pt x="68236" y="6070600"/>
                  <a:pt x="0" y="6002364"/>
                  <a:pt x="0" y="59181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939334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00C950">
              <a:alpha val="2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6117134" y="21209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53529"/>
                </a:moveTo>
                <a:lnTo>
                  <a:pt x="119559" y="43210"/>
                </a:lnTo>
                <a:cubicBezTo>
                  <a:pt x="107156" y="26045"/>
                  <a:pt x="87263" y="15875"/>
                  <a:pt x="66030" y="15875"/>
                </a:cubicBezTo>
                <a:cubicBezTo>
                  <a:pt x="29567" y="15875"/>
                  <a:pt x="0" y="45442"/>
                  <a:pt x="0" y="81905"/>
                </a:cubicBezTo>
                <a:lnTo>
                  <a:pt x="0" y="83195"/>
                </a:lnTo>
                <a:cubicBezTo>
                  <a:pt x="0" y="94903"/>
                  <a:pt x="3076" y="107007"/>
                  <a:pt x="8235" y="119063"/>
                </a:cubicBezTo>
                <a:lnTo>
                  <a:pt x="60821" y="119063"/>
                </a:lnTo>
                <a:cubicBezTo>
                  <a:pt x="62409" y="119063"/>
                  <a:pt x="63847" y="118120"/>
                  <a:pt x="64492" y="116632"/>
                </a:cubicBezTo>
                <a:lnTo>
                  <a:pt x="80268" y="78780"/>
                </a:lnTo>
                <a:cubicBezTo>
                  <a:pt x="82104" y="74414"/>
                  <a:pt x="86370" y="71537"/>
                  <a:pt x="91083" y="71438"/>
                </a:cubicBezTo>
                <a:cubicBezTo>
                  <a:pt x="95796" y="71338"/>
                  <a:pt x="100161" y="74116"/>
                  <a:pt x="102096" y="78432"/>
                </a:cubicBezTo>
                <a:lnTo>
                  <a:pt x="127546" y="134938"/>
                </a:lnTo>
                <a:lnTo>
                  <a:pt x="148084" y="93861"/>
                </a:lnTo>
                <a:cubicBezTo>
                  <a:pt x="150118" y="89843"/>
                  <a:pt x="154236" y="87263"/>
                  <a:pt x="158750" y="87263"/>
                </a:cubicBezTo>
                <a:cubicBezTo>
                  <a:pt x="163264" y="87263"/>
                  <a:pt x="167382" y="89793"/>
                  <a:pt x="169416" y="93861"/>
                </a:cubicBezTo>
                <a:lnTo>
                  <a:pt x="180925" y="116830"/>
                </a:lnTo>
                <a:cubicBezTo>
                  <a:pt x="181620" y="118170"/>
                  <a:pt x="182959" y="119013"/>
                  <a:pt x="184497" y="119013"/>
                </a:cubicBezTo>
                <a:lnTo>
                  <a:pt x="245814" y="119013"/>
                </a:lnTo>
                <a:cubicBezTo>
                  <a:pt x="251023" y="106958"/>
                  <a:pt x="254050" y="94853"/>
                  <a:pt x="254050" y="83145"/>
                </a:cubicBezTo>
                <a:lnTo>
                  <a:pt x="254050" y="81855"/>
                </a:lnTo>
                <a:cubicBezTo>
                  <a:pt x="254000" y="45442"/>
                  <a:pt x="224433" y="15875"/>
                  <a:pt x="187970" y="15875"/>
                </a:cubicBezTo>
                <a:cubicBezTo>
                  <a:pt x="166787" y="15875"/>
                  <a:pt x="146844" y="26045"/>
                  <a:pt x="134441" y="43210"/>
                </a:cubicBezTo>
                <a:lnTo>
                  <a:pt x="127000" y="53479"/>
                </a:lnTo>
                <a:close/>
                <a:moveTo>
                  <a:pt x="232966" y="142875"/>
                </a:moveTo>
                <a:lnTo>
                  <a:pt x="184448" y="142875"/>
                </a:lnTo>
                <a:cubicBezTo>
                  <a:pt x="173930" y="142875"/>
                  <a:pt x="164306" y="136922"/>
                  <a:pt x="159593" y="127496"/>
                </a:cubicBezTo>
                <a:lnTo>
                  <a:pt x="158750" y="125809"/>
                </a:lnTo>
                <a:lnTo>
                  <a:pt x="137666" y="168027"/>
                </a:lnTo>
                <a:cubicBezTo>
                  <a:pt x="135632" y="172145"/>
                  <a:pt x="131366" y="174724"/>
                  <a:pt x="126752" y="174625"/>
                </a:cubicBezTo>
                <a:cubicBezTo>
                  <a:pt x="122138" y="174526"/>
                  <a:pt x="118021" y="171797"/>
                  <a:pt x="116136" y="167630"/>
                </a:cubicBezTo>
                <a:lnTo>
                  <a:pt x="91678" y="113308"/>
                </a:lnTo>
                <a:lnTo>
                  <a:pt x="86469" y="125809"/>
                </a:lnTo>
                <a:cubicBezTo>
                  <a:pt x="82153" y="136178"/>
                  <a:pt x="72033" y="142925"/>
                  <a:pt x="60821" y="142925"/>
                </a:cubicBezTo>
                <a:lnTo>
                  <a:pt x="21034" y="142925"/>
                </a:lnTo>
                <a:cubicBezTo>
                  <a:pt x="44450" y="179536"/>
                  <a:pt x="82054" y="213221"/>
                  <a:pt x="105569" y="231180"/>
                </a:cubicBezTo>
                <a:cubicBezTo>
                  <a:pt x="111720" y="235843"/>
                  <a:pt x="119261" y="238175"/>
                  <a:pt x="126950" y="238175"/>
                </a:cubicBezTo>
                <a:cubicBezTo>
                  <a:pt x="134640" y="238175"/>
                  <a:pt x="142230" y="235893"/>
                  <a:pt x="148332" y="231180"/>
                </a:cubicBezTo>
                <a:cubicBezTo>
                  <a:pt x="171946" y="213171"/>
                  <a:pt x="209550" y="179487"/>
                  <a:pt x="232966" y="14287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3" name="Text 21"/>
          <p:cNvSpPr/>
          <p:nvPr/>
        </p:nvSpPr>
        <p:spPr>
          <a:xfrm>
            <a:off x="6701334" y="2070100"/>
            <a:ext cx="2705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Insurance GST Exemption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945684" y="2762250"/>
            <a:ext cx="4368800" cy="1866900"/>
          </a:xfrm>
          <a:custGeom>
            <a:avLst/>
            <a:gdLst/>
            <a:ahLst/>
            <a:cxnLst/>
            <a:rect l="l" t="t" r="r" b="b"/>
            <a:pathLst>
              <a:path w="4368800" h="1866900">
                <a:moveTo>
                  <a:pt x="101597" y="0"/>
                </a:moveTo>
                <a:lnTo>
                  <a:pt x="4267203" y="0"/>
                </a:lnTo>
                <a:cubicBezTo>
                  <a:pt x="4323314" y="0"/>
                  <a:pt x="4368800" y="45486"/>
                  <a:pt x="4368800" y="101597"/>
                </a:cubicBezTo>
                <a:lnTo>
                  <a:pt x="4368800" y="1765303"/>
                </a:lnTo>
                <a:cubicBezTo>
                  <a:pt x="4368800" y="1821414"/>
                  <a:pt x="4323314" y="1866900"/>
                  <a:pt x="4267203" y="1866900"/>
                </a:cubicBezTo>
                <a:lnTo>
                  <a:pt x="101597" y="1866900"/>
                </a:lnTo>
                <a:cubicBezTo>
                  <a:pt x="45486" y="1866900"/>
                  <a:pt x="0" y="1821414"/>
                  <a:pt x="0" y="1765303"/>
                </a:cubicBezTo>
                <a:lnTo>
                  <a:pt x="0" y="101597"/>
                </a:lnTo>
                <a:cubicBezTo>
                  <a:pt x="0" y="45524"/>
                  <a:pt x="45524" y="0"/>
                  <a:pt x="101597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55234" y="2978150"/>
            <a:ext cx="1209278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05DF7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Major Relief: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155234" y="3429000"/>
            <a:ext cx="40513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Both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life insurance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and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health insurance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are now exempt from GST, making essential protection more affordable for citizens.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990134" y="4838700"/>
            <a:ext cx="152400" cy="203200"/>
          </a:xfrm>
          <a:custGeom>
            <a:avLst/>
            <a:gdLst/>
            <a:ahLst/>
            <a:cxnLst/>
            <a:rect l="l" t="t" r="r" b="b"/>
            <a:pathLst>
              <a:path w="152400" h="203200">
                <a:moveTo>
                  <a:pt x="67231" y="199469"/>
                </a:moveTo>
                <a:cubicBezTo>
                  <a:pt x="72192" y="204430"/>
                  <a:pt x="80248" y="204430"/>
                  <a:pt x="85209" y="199469"/>
                </a:cubicBezTo>
                <a:lnTo>
                  <a:pt x="148709" y="135969"/>
                </a:lnTo>
                <a:cubicBezTo>
                  <a:pt x="153670" y="131008"/>
                  <a:pt x="153670" y="122952"/>
                  <a:pt x="148709" y="117991"/>
                </a:cubicBezTo>
                <a:cubicBezTo>
                  <a:pt x="143748" y="113030"/>
                  <a:pt x="135692" y="113030"/>
                  <a:pt x="130731" y="117991"/>
                </a:cubicBezTo>
                <a:lnTo>
                  <a:pt x="88900" y="159822"/>
                </a:lnTo>
                <a:lnTo>
                  <a:pt x="88900" y="12700"/>
                </a:lnTo>
                <a:cubicBezTo>
                  <a:pt x="88900" y="5675"/>
                  <a:pt x="83225" y="0"/>
                  <a:pt x="76200" y="0"/>
                </a:cubicBezTo>
                <a:cubicBezTo>
                  <a:pt x="69175" y="0"/>
                  <a:pt x="63500" y="5675"/>
                  <a:pt x="63500" y="12700"/>
                </a:cubicBezTo>
                <a:lnTo>
                  <a:pt x="63500" y="159822"/>
                </a:lnTo>
                <a:lnTo>
                  <a:pt x="21669" y="117991"/>
                </a:lnTo>
                <a:cubicBezTo>
                  <a:pt x="16708" y="113030"/>
                  <a:pt x="8652" y="113030"/>
                  <a:pt x="3691" y="117991"/>
                </a:cubicBezTo>
                <a:cubicBezTo>
                  <a:pt x="-1270" y="122952"/>
                  <a:pt x="-1270" y="131008"/>
                  <a:pt x="3691" y="135969"/>
                </a:cubicBezTo>
                <a:lnTo>
                  <a:pt x="67191" y="199469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8" name="Text 26"/>
          <p:cNvSpPr/>
          <p:nvPr/>
        </p:nvSpPr>
        <p:spPr>
          <a:xfrm>
            <a:off x="6294934" y="4787900"/>
            <a:ext cx="381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Reduced premium costs for policyholders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990134" y="5245100"/>
            <a:ext cx="152400" cy="203200"/>
          </a:xfrm>
          <a:custGeom>
            <a:avLst/>
            <a:gdLst/>
            <a:ahLst/>
            <a:cxnLst/>
            <a:rect l="l" t="t" r="r" b="b"/>
            <a:pathLst>
              <a:path w="152400" h="203200">
                <a:moveTo>
                  <a:pt x="85169" y="6906"/>
                </a:moveTo>
                <a:cubicBezTo>
                  <a:pt x="80208" y="1945"/>
                  <a:pt x="72152" y="1945"/>
                  <a:pt x="67191" y="6906"/>
                </a:cubicBezTo>
                <a:lnTo>
                  <a:pt x="3691" y="70406"/>
                </a:lnTo>
                <a:cubicBezTo>
                  <a:pt x="-1270" y="75367"/>
                  <a:pt x="-1270" y="83423"/>
                  <a:pt x="3691" y="88384"/>
                </a:cubicBezTo>
                <a:cubicBezTo>
                  <a:pt x="8652" y="93345"/>
                  <a:pt x="16708" y="93345"/>
                  <a:pt x="21669" y="88384"/>
                </a:cubicBezTo>
                <a:lnTo>
                  <a:pt x="63500" y="46553"/>
                </a:lnTo>
                <a:lnTo>
                  <a:pt x="63500" y="193675"/>
                </a:lnTo>
                <a:cubicBezTo>
                  <a:pt x="63500" y="200700"/>
                  <a:pt x="69175" y="206375"/>
                  <a:pt x="76200" y="206375"/>
                </a:cubicBezTo>
                <a:cubicBezTo>
                  <a:pt x="83225" y="206375"/>
                  <a:pt x="88900" y="200700"/>
                  <a:pt x="88900" y="193675"/>
                </a:cubicBezTo>
                <a:lnTo>
                  <a:pt x="88900" y="46553"/>
                </a:lnTo>
                <a:lnTo>
                  <a:pt x="130731" y="88384"/>
                </a:lnTo>
                <a:cubicBezTo>
                  <a:pt x="135692" y="93345"/>
                  <a:pt x="143748" y="93345"/>
                  <a:pt x="148709" y="88384"/>
                </a:cubicBezTo>
                <a:cubicBezTo>
                  <a:pt x="153670" y="83423"/>
                  <a:pt x="153670" y="75367"/>
                  <a:pt x="148709" y="70406"/>
                </a:cubicBezTo>
                <a:lnTo>
                  <a:pt x="85209" y="6906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0" name="Text 28"/>
          <p:cNvSpPr/>
          <p:nvPr/>
        </p:nvSpPr>
        <p:spPr>
          <a:xfrm>
            <a:off x="6294934" y="5194300"/>
            <a:ext cx="2959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Increased insurance penetration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939334" y="5651500"/>
            <a:ext cx="254000" cy="203200"/>
          </a:xfrm>
          <a:custGeom>
            <a:avLst/>
            <a:gdLst/>
            <a:ahLst/>
            <a:cxnLst/>
            <a:rect l="l" t="t" r="r" b="b"/>
            <a:pathLst>
              <a:path w="254000" h="203200">
                <a:moveTo>
                  <a:pt x="127000" y="6350"/>
                </a:moveTo>
                <a:cubicBezTo>
                  <a:pt x="149780" y="6350"/>
                  <a:pt x="168275" y="24845"/>
                  <a:pt x="168275" y="47625"/>
                </a:cubicBezTo>
                <a:cubicBezTo>
                  <a:pt x="168275" y="70405"/>
                  <a:pt x="149780" y="88900"/>
                  <a:pt x="127000" y="88900"/>
                </a:cubicBezTo>
                <a:cubicBezTo>
                  <a:pt x="104220" y="88900"/>
                  <a:pt x="85725" y="70405"/>
                  <a:pt x="85725" y="47625"/>
                </a:cubicBezTo>
                <a:cubicBezTo>
                  <a:pt x="85725" y="24845"/>
                  <a:pt x="104220" y="6350"/>
                  <a:pt x="127000" y="6350"/>
                </a:cubicBezTo>
                <a:close/>
                <a:moveTo>
                  <a:pt x="38100" y="34925"/>
                </a:moveTo>
                <a:cubicBezTo>
                  <a:pt x="53871" y="34925"/>
                  <a:pt x="66675" y="47729"/>
                  <a:pt x="66675" y="63500"/>
                </a:cubicBezTo>
                <a:cubicBezTo>
                  <a:pt x="66675" y="79271"/>
                  <a:pt x="53871" y="92075"/>
                  <a:pt x="38100" y="92075"/>
                </a:cubicBezTo>
                <a:cubicBezTo>
                  <a:pt x="22329" y="92075"/>
                  <a:pt x="9525" y="79271"/>
                  <a:pt x="9525" y="63500"/>
                </a:cubicBezTo>
                <a:cubicBezTo>
                  <a:pt x="9525" y="47729"/>
                  <a:pt x="22329" y="34925"/>
                  <a:pt x="38100" y="34925"/>
                </a:cubicBezTo>
                <a:close/>
                <a:moveTo>
                  <a:pt x="0" y="165100"/>
                </a:moveTo>
                <a:cubicBezTo>
                  <a:pt x="0" y="137041"/>
                  <a:pt x="22741" y="114300"/>
                  <a:pt x="50800" y="114300"/>
                </a:cubicBezTo>
                <a:cubicBezTo>
                  <a:pt x="55880" y="114300"/>
                  <a:pt x="60801" y="115054"/>
                  <a:pt x="65445" y="116443"/>
                </a:cubicBezTo>
                <a:cubicBezTo>
                  <a:pt x="52388" y="131048"/>
                  <a:pt x="44450" y="150336"/>
                  <a:pt x="44450" y="171450"/>
                </a:cubicBezTo>
                <a:lnTo>
                  <a:pt x="44450" y="177800"/>
                </a:lnTo>
                <a:cubicBezTo>
                  <a:pt x="44450" y="182324"/>
                  <a:pt x="45403" y="186611"/>
                  <a:pt x="47109" y="190500"/>
                </a:cubicBezTo>
                <a:lnTo>
                  <a:pt x="12700" y="190500"/>
                </a:lnTo>
                <a:cubicBezTo>
                  <a:pt x="5675" y="190500"/>
                  <a:pt x="0" y="184825"/>
                  <a:pt x="0" y="177800"/>
                </a:cubicBezTo>
                <a:lnTo>
                  <a:pt x="0" y="165100"/>
                </a:lnTo>
                <a:close/>
                <a:moveTo>
                  <a:pt x="206891" y="190500"/>
                </a:moveTo>
                <a:cubicBezTo>
                  <a:pt x="208597" y="186611"/>
                  <a:pt x="209550" y="182324"/>
                  <a:pt x="209550" y="177800"/>
                </a:cubicBezTo>
                <a:lnTo>
                  <a:pt x="209550" y="171450"/>
                </a:lnTo>
                <a:cubicBezTo>
                  <a:pt x="209550" y="150336"/>
                  <a:pt x="201613" y="131048"/>
                  <a:pt x="188555" y="116443"/>
                </a:cubicBezTo>
                <a:cubicBezTo>
                  <a:pt x="193199" y="115054"/>
                  <a:pt x="198120" y="114300"/>
                  <a:pt x="203200" y="114300"/>
                </a:cubicBezTo>
                <a:cubicBezTo>
                  <a:pt x="231259" y="114300"/>
                  <a:pt x="254000" y="137041"/>
                  <a:pt x="254000" y="165100"/>
                </a:cubicBezTo>
                <a:lnTo>
                  <a:pt x="254000" y="177800"/>
                </a:lnTo>
                <a:cubicBezTo>
                  <a:pt x="254000" y="184825"/>
                  <a:pt x="248325" y="190500"/>
                  <a:pt x="241300" y="190500"/>
                </a:cubicBezTo>
                <a:lnTo>
                  <a:pt x="206891" y="190500"/>
                </a:lnTo>
                <a:close/>
                <a:moveTo>
                  <a:pt x="187325" y="63500"/>
                </a:moveTo>
                <a:cubicBezTo>
                  <a:pt x="187325" y="47729"/>
                  <a:pt x="200129" y="34925"/>
                  <a:pt x="215900" y="34925"/>
                </a:cubicBezTo>
                <a:cubicBezTo>
                  <a:pt x="231671" y="34925"/>
                  <a:pt x="244475" y="47729"/>
                  <a:pt x="244475" y="63500"/>
                </a:cubicBezTo>
                <a:cubicBezTo>
                  <a:pt x="244475" y="79271"/>
                  <a:pt x="231671" y="92075"/>
                  <a:pt x="215900" y="92075"/>
                </a:cubicBezTo>
                <a:cubicBezTo>
                  <a:pt x="200129" y="92075"/>
                  <a:pt x="187325" y="79271"/>
                  <a:pt x="187325" y="63500"/>
                </a:cubicBezTo>
                <a:close/>
                <a:moveTo>
                  <a:pt x="63500" y="171450"/>
                </a:moveTo>
                <a:cubicBezTo>
                  <a:pt x="63500" y="136366"/>
                  <a:pt x="91916" y="107950"/>
                  <a:pt x="127000" y="107950"/>
                </a:cubicBezTo>
                <a:cubicBezTo>
                  <a:pt x="162084" y="107950"/>
                  <a:pt x="190500" y="136366"/>
                  <a:pt x="190500" y="171450"/>
                </a:cubicBezTo>
                <a:lnTo>
                  <a:pt x="190500" y="177800"/>
                </a:lnTo>
                <a:cubicBezTo>
                  <a:pt x="190500" y="184825"/>
                  <a:pt x="184825" y="190500"/>
                  <a:pt x="177800" y="190500"/>
                </a:cubicBezTo>
                <a:lnTo>
                  <a:pt x="76200" y="190500"/>
                </a:lnTo>
                <a:cubicBezTo>
                  <a:pt x="69175" y="190500"/>
                  <a:pt x="63500" y="184825"/>
                  <a:pt x="63500" y="177800"/>
                </a:cubicBezTo>
                <a:lnTo>
                  <a:pt x="63500" y="171450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2" name="Text 30"/>
          <p:cNvSpPr/>
          <p:nvPr/>
        </p:nvSpPr>
        <p:spPr>
          <a:xfrm>
            <a:off x="6294934" y="5600700"/>
            <a:ext cx="266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Social security enhancement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939334" y="67246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34" name="Text 32"/>
          <p:cNvSpPr/>
          <p:nvPr/>
        </p:nvSpPr>
        <p:spPr>
          <a:xfrm>
            <a:off x="5939334" y="6883400"/>
            <a:ext cx="44831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Impact: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Significant cost savings for middle-class families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10843617" y="1682750"/>
            <a:ext cx="4902200" cy="6070600"/>
          </a:xfrm>
          <a:custGeom>
            <a:avLst/>
            <a:gdLst/>
            <a:ahLst/>
            <a:cxnLst/>
            <a:rect l="l" t="t" r="r" b="b"/>
            <a:pathLst>
              <a:path w="4902200" h="60706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918191"/>
                </a:lnTo>
                <a:cubicBezTo>
                  <a:pt x="4902200" y="6002364"/>
                  <a:pt x="4833964" y="6070600"/>
                  <a:pt x="4749791" y="6070600"/>
                </a:cubicBezTo>
                <a:lnTo>
                  <a:pt x="152409" y="6070600"/>
                </a:lnTo>
                <a:cubicBezTo>
                  <a:pt x="68236" y="6070600"/>
                  <a:pt x="0" y="6002364"/>
                  <a:pt x="0" y="59181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03967" y="19431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2B7FFF">
              <a:alpha val="20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1250017" y="2120900"/>
            <a:ext cx="317500" cy="254000"/>
          </a:xfrm>
          <a:custGeom>
            <a:avLst/>
            <a:gdLst/>
            <a:ahLst/>
            <a:cxnLst/>
            <a:rect l="l" t="t" r="r" b="b"/>
            <a:pathLst>
              <a:path w="317500" h="254000">
                <a:moveTo>
                  <a:pt x="11906" y="-7937"/>
                </a:moveTo>
                <a:cubicBezTo>
                  <a:pt x="5308" y="-7937"/>
                  <a:pt x="0" y="-2629"/>
                  <a:pt x="0" y="3969"/>
                </a:cubicBezTo>
                <a:cubicBezTo>
                  <a:pt x="0" y="10567"/>
                  <a:pt x="5308" y="15875"/>
                  <a:pt x="11906" y="15875"/>
                </a:cubicBezTo>
                <a:lnTo>
                  <a:pt x="34379" y="15875"/>
                </a:lnTo>
                <a:cubicBezTo>
                  <a:pt x="36314" y="15875"/>
                  <a:pt x="37951" y="17264"/>
                  <a:pt x="38298" y="19149"/>
                </a:cubicBezTo>
                <a:lnTo>
                  <a:pt x="64145" y="161181"/>
                </a:lnTo>
                <a:cubicBezTo>
                  <a:pt x="67221" y="178147"/>
                  <a:pt x="82004" y="190500"/>
                  <a:pt x="99268" y="190500"/>
                </a:cubicBezTo>
                <a:lnTo>
                  <a:pt x="226219" y="190500"/>
                </a:lnTo>
                <a:cubicBezTo>
                  <a:pt x="232817" y="190500"/>
                  <a:pt x="238125" y="185192"/>
                  <a:pt x="238125" y="178594"/>
                </a:cubicBezTo>
                <a:cubicBezTo>
                  <a:pt x="238125" y="171996"/>
                  <a:pt x="232817" y="166688"/>
                  <a:pt x="226219" y="166688"/>
                </a:cubicBezTo>
                <a:lnTo>
                  <a:pt x="99268" y="166688"/>
                </a:lnTo>
                <a:cubicBezTo>
                  <a:pt x="93514" y="166688"/>
                  <a:pt x="88602" y="162570"/>
                  <a:pt x="87561" y="156914"/>
                </a:cubicBezTo>
                <a:lnTo>
                  <a:pt x="85030" y="142875"/>
                </a:lnTo>
                <a:lnTo>
                  <a:pt x="235645" y="142875"/>
                </a:lnTo>
                <a:cubicBezTo>
                  <a:pt x="250924" y="142875"/>
                  <a:pt x="264021" y="132011"/>
                  <a:pt x="266849" y="116979"/>
                </a:cubicBezTo>
                <a:lnTo>
                  <a:pt x="282228" y="34677"/>
                </a:lnTo>
                <a:cubicBezTo>
                  <a:pt x="284063" y="24904"/>
                  <a:pt x="276572" y="15875"/>
                  <a:pt x="266601" y="15875"/>
                </a:cubicBezTo>
                <a:lnTo>
                  <a:pt x="61863" y="15875"/>
                </a:lnTo>
                <a:lnTo>
                  <a:pt x="61664" y="14883"/>
                </a:lnTo>
                <a:cubicBezTo>
                  <a:pt x="59283" y="1687"/>
                  <a:pt x="47774" y="-7937"/>
                  <a:pt x="34330" y="-7937"/>
                </a:cubicBezTo>
                <a:lnTo>
                  <a:pt x="11906" y="-7937"/>
                </a:lnTo>
                <a:close/>
                <a:moveTo>
                  <a:pt x="103188" y="254000"/>
                </a:moveTo>
                <a:cubicBezTo>
                  <a:pt x="116330" y="254000"/>
                  <a:pt x="127000" y="243330"/>
                  <a:pt x="127000" y="230188"/>
                </a:cubicBezTo>
                <a:cubicBezTo>
                  <a:pt x="127000" y="217045"/>
                  <a:pt x="116330" y="206375"/>
                  <a:pt x="103188" y="206375"/>
                </a:cubicBezTo>
                <a:cubicBezTo>
                  <a:pt x="90045" y="206375"/>
                  <a:pt x="79375" y="217045"/>
                  <a:pt x="79375" y="230188"/>
                </a:cubicBezTo>
                <a:cubicBezTo>
                  <a:pt x="79375" y="243330"/>
                  <a:pt x="90045" y="254000"/>
                  <a:pt x="103188" y="254000"/>
                </a:cubicBezTo>
                <a:close/>
                <a:moveTo>
                  <a:pt x="214313" y="254000"/>
                </a:moveTo>
                <a:cubicBezTo>
                  <a:pt x="227455" y="254000"/>
                  <a:pt x="238125" y="243330"/>
                  <a:pt x="238125" y="230188"/>
                </a:cubicBezTo>
                <a:cubicBezTo>
                  <a:pt x="238125" y="217045"/>
                  <a:pt x="227455" y="206375"/>
                  <a:pt x="214313" y="206375"/>
                </a:cubicBezTo>
                <a:cubicBezTo>
                  <a:pt x="201170" y="206375"/>
                  <a:pt x="190500" y="217045"/>
                  <a:pt x="190500" y="230188"/>
                </a:cubicBezTo>
                <a:cubicBezTo>
                  <a:pt x="190500" y="243330"/>
                  <a:pt x="201170" y="254000"/>
                  <a:pt x="214313" y="254000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38" name="Text 36"/>
          <p:cNvSpPr/>
          <p:nvPr/>
        </p:nvSpPr>
        <p:spPr>
          <a:xfrm>
            <a:off x="11865967" y="2070100"/>
            <a:ext cx="2895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E-Commerce Simplification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1110317" y="2762250"/>
            <a:ext cx="4368800" cy="1866900"/>
          </a:xfrm>
          <a:custGeom>
            <a:avLst/>
            <a:gdLst/>
            <a:ahLst/>
            <a:cxnLst/>
            <a:rect l="l" t="t" r="r" b="b"/>
            <a:pathLst>
              <a:path w="4368800" h="1866900">
                <a:moveTo>
                  <a:pt x="101597" y="0"/>
                </a:moveTo>
                <a:lnTo>
                  <a:pt x="4267203" y="0"/>
                </a:lnTo>
                <a:cubicBezTo>
                  <a:pt x="4323314" y="0"/>
                  <a:pt x="4368800" y="45486"/>
                  <a:pt x="4368800" y="101597"/>
                </a:cubicBezTo>
                <a:lnTo>
                  <a:pt x="4368800" y="1765303"/>
                </a:lnTo>
                <a:cubicBezTo>
                  <a:pt x="4368800" y="1821414"/>
                  <a:pt x="4323314" y="1866900"/>
                  <a:pt x="4267203" y="1866900"/>
                </a:cubicBezTo>
                <a:lnTo>
                  <a:pt x="101597" y="1866900"/>
                </a:lnTo>
                <a:cubicBezTo>
                  <a:pt x="45486" y="1866900"/>
                  <a:pt x="0" y="1821414"/>
                  <a:pt x="0" y="1765303"/>
                </a:cubicBezTo>
                <a:lnTo>
                  <a:pt x="0" y="101597"/>
                </a:lnTo>
                <a:cubicBezTo>
                  <a:pt x="0" y="45524"/>
                  <a:pt x="45524" y="0"/>
                  <a:pt x="101597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1319867" y="2978150"/>
            <a:ext cx="2178348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1A2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Simplified Registration: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11319867" y="3429000"/>
            <a:ext cx="40513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Streamlined GST registration process for small sellers operating through e-commerce platforms.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11129367" y="48387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3" name="Text 41"/>
          <p:cNvSpPr/>
          <p:nvPr/>
        </p:nvSpPr>
        <p:spPr>
          <a:xfrm>
            <a:off x="11459567" y="4787900"/>
            <a:ext cx="2298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Reduced documentation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11129367" y="52451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5" name="Text 43"/>
          <p:cNvSpPr/>
          <p:nvPr/>
        </p:nvSpPr>
        <p:spPr>
          <a:xfrm>
            <a:off x="11459567" y="5194300"/>
            <a:ext cx="223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Faster approval process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11129367" y="5651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51A2FF"/>
          </a:solidFill>
          <a:ln/>
        </p:spPr>
      </p:sp>
      <p:sp>
        <p:nvSpPr>
          <p:cNvPr id="47" name="Text 45"/>
          <p:cNvSpPr/>
          <p:nvPr/>
        </p:nvSpPr>
        <p:spPr>
          <a:xfrm>
            <a:off x="11459567" y="56007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Lower compliance burden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11103967" y="6724650"/>
            <a:ext cx="4381500" cy="12700"/>
          </a:xfrm>
          <a:custGeom>
            <a:avLst/>
            <a:gdLst/>
            <a:ahLst/>
            <a:cxnLst/>
            <a:rect l="l" t="t" r="r" b="b"/>
            <a:pathLst>
              <a:path w="4381500" h="12700">
                <a:moveTo>
                  <a:pt x="0" y="0"/>
                </a:moveTo>
                <a:lnTo>
                  <a:pt x="4381500" y="0"/>
                </a:lnTo>
                <a:lnTo>
                  <a:pt x="43815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  <a:ln/>
        </p:spPr>
      </p:sp>
      <p:sp>
        <p:nvSpPr>
          <p:cNvPr id="49" name="Text 47"/>
          <p:cNvSpPr/>
          <p:nvPr/>
        </p:nvSpPr>
        <p:spPr>
          <a:xfrm>
            <a:off x="11103967" y="6883400"/>
            <a:ext cx="44831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Benefit: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MSMEs can easily join digital marketplace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524510" y="8020050"/>
            <a:ext cx="10058400" cy="4508500"/>
          </a:xfrm>
          <a:custGeom>
            <a:avLst/>
            <a:gdLst/>
            <a:ahLst/>
            <a:cxnLst/>
            <a:rect l="l" t="t" r="r" b="b"/>
            <a:pathLst>
              <a:path w="10058400" h="4508500">
                <a:moveTo>
                  <a:pt x="152387" y="0"/>
                </a:moveTo>
                <a:lnTo>
                  <a:pt x="9906013" y="0"/>
                </a:lnTo>
                <a:cubicBezTo>
                  <a:pt x="9990174" y="0"/>
                  <a:pt x="10058400" y="68226"/>
                  <a:pt x="10058400" y="152387"/>
                </a:cubicBezTo>
                <a:lnTo>
                  <a:pt x="10058400" y="4356113"/>
                </a:lnTo>
                <a:cubicBezTo>
                  <a:pt x="10058400" y="4440274"/>
                  <a:pt x="9990174" y="4508500"/>
                  <a:pt x="9906013" y="4508500"/>
                </a:cubicBezTo>
                <a:lnTo>
                  <a:pt x="152387" y="4508500"/>
                </a:lnTo>
                <a:cubicBezTo>
                  <a:pt x="68226" y="4508500"/>
                  <a:pt x="0" y="4440274"/>
                  <a:pt x="0" y="4356113"/>
                </a:cubicBezTo>
                <a:lnTo>
                  <a:pt x="0" y="152387"/>
                </a:lnTo>
                <a:cubicBezTo>
                  <a:pt x="0" y="68226"/>
                  <a:pt x="68226" y="0"/>
                  <a:pt x="152387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74700" y="82804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952500" y="84582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31750"/>
                </a:moveTo>
                <a:cubicBezTo>
                  <a:pt x="98822" y="31750"/>
                  <a:pt x="73471" y="44004"/>
                  <a:pt x="56009" y="63500"/>
                </a:cubicBezTo>
                <a:lnTo>
                  <a:pt x="79375" y="63500"/>
                </a:lnTo>
                <a:cubicBezTo>
                  <a:pt x="88156" y="63500"/>
                  <a:pt x="95250" y="70594"/>
                  <a:pt x="95250" y="79375"/>
                </a:cubicBezTo>
                <a:cubicBezTo>
                  <a:pt x="95250" y="88156"/>
                  <a:pt x="88156" y="95250"/>
                  <a:pt x="79375" y="95250"/>
                </a:cubicBezTo>
                <a:lnTo>
                  <a:pt x="15875" y="95250"/>
                </a:lnTo>
                <a:cubicBezTo>
                  <a:pt x="7094" y="95250"/>
                  <a:pt x="0" y="88156"/>
                  <a:pt x="0" y="79375"/>
                </a:cubicBezTo>
                <a:lnTo>
                  <a:pt x="0" y="15875"/>
                </a:lnTo>
                <a:cubicBezTo>
                  <a:pt x="0" y="7094"/>
                  <a:pt x="7094" y="0"/>
                  <a:pt x="15875" y="0"/>
                </a:cubicBezTo>
                <a:cubicBezTo>
                  <a:pt x="24656" y="0"/>
                  <a:pt x="31750" y="7094"/>
                  <a:pt x="31750" y="15875"/>
                </a:cubicBezTo>
                <a:lnTo>
                  <a:pt x="31750" y="43011"/>
                </a:lnTo>
                <a:cubicBezTo>
                  <a:pt x="55017" y="16669"/>
                  <a:pt x="89049" y="0"/>
                  <a:pt x="127000" y="0"/>
                </a:cubicBezTo>
                <a:cubicBezTo>
                  <a:pt x="197148" y="0"/>
                  <a:pt x="254000" y="56852"/>
                  <a:pt x="254000" y="127000"/>
                </a:cubicBezTo>
                <a:cubicBezTo>
                  <a:pt x="254000" y="197148"/>
                  <a:pt x="197148" y="254000"/>
                  <a:pt x="127000" y="254000"/>
                </a:cubicBezTo>
                <a:cubicBezTo>
                  <a:pt x="83840" y="254000"/>
                  <a:pt x="45690" y="232470"/>
                  <a:pt x="22771" y="199579"/>
                </a:cubicBezTo>
                <a:cubicBezTo>
                  <a:pt x="17760" y="192385"/>
                  <a:pt x="19496" y="182513"/>
                  <a:pt x="26690" y="177453"/>
                </a:cubicBezTo>
                <a:cubicBezTo>
                  <a:pt x="33883" y="172393"/>
                  <a:pt x="43755" y="174179"/>
                  <a:pt x="48816" y="181372"/>
                </a:cubicBezTo>
                <a:cubicBezTo>
                  <a:pt x="66080" y="206077"/>
                  <a:pt x="94655" y="222200"/>
                  <a:pt x="127000" y="222200"/>
                </a:cubicBezTo>
                <a:cubicBezTo>
                  <a:pt x="179586" y="222200"/>
                  <a:pt x="222250" y="179536"/>
                  <a:pt x="222250" y="126950"/>
                </a:cubicBezTo>
                <a:cubicBezTo>
                  <a:pt x="222250" y="74364"/>
                  <a:pt x="179586" y="31750"/>
                  <a:pt x="127000" y="3175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3" name="Text 51"/>
          <p:cNvSpPr/>
          <p:nvPr/>
        </p:nvSpPr>
        <p:spPr>
          <a:xfrm>
            <a:off x="1536700" y="8407400"/>
            <a:ext cx="2819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Automated Refund System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781050" y="9099550"/>
            <a:ext cx="4660900" cy="1282700"/>
          </a:xfrm>
          <a:custGeom>
            <a:avLst/>
            <a:gdLst/>
            <a:ahLst/>
            <a:cxnLst/>
            <a:rect l="l" t="t" r="r" b="b"/>
            <a:pathLst>
              <a:path w="4660900" h="1282700">
                <a:moveTo>
                  <a:pt x="101603" y="0"/>
                </a:moveTo>
                <a:lnTo>
                  <a:pt x="4559297" y="0"/>
                </a:lnTo>
                <a:cubicBezTo>
                  <a:pt x="4615411" y="0"/>
                  <a:pt x="4660900" y="45489"/>
                  <a:pt x="4660900" y="101603"/>
                </a:cubicBezTo>
                <a:lnTo>
                  <a:pt x="4660900" y="1181097"/>
                </a:lnTo>
                <a:cubicBezTo>
                  <a:pt x="4660900" y="1237211"/>
                  <a:pt x="4615411" y="1282700"/>
                  <a:pt x="45592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39800" y="9264650"/>
            <a:ext cx="2322612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90% Provisional Refunds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939800" y="9613900"/>
            <a:ext cx="4445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 exporters and inverted duty structure cases from Nov 1, 2025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781050" y="10547350"/>
            <a:ext cx="4660900" cy="977900"/>
          </a:xfrm>
          <a:custGeom>
            <a:avLst/>
            <a:gdLst/>
            <a:ahLst/>
            <a:cxnLst/>
            <a:rect l="l" t="t" r="r" b="b"/>
            <a:pathLst>
              <a:path w="4660900" h="977900">
                <a:moveTo>
                  <a:pt x="101604" y="0"/>
                </a:moveTo>
                <a:lnTo>
                  <a:pt x="4559296" y="0"/>
                </a:lnTo>
                <a:cubicBezTo>
                  <a:pt x="4615410" y="0"/>
                  <a:pt x="4660900" y="45490"/>
                  <a:pt x="4660900" y="101604"/>
                </a:cubicBezTo>
                <a:lnTo>
                  <a:pt x="4660900" y="876296"/>
                </a:lnTo>
                <a:cubicBezTo>
                  <a:pt x="4660900" y="932410"/>
                  <a:pt x="4615410" y="977900"/>
                  <a:pt x="45592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39800" y="10712450"/>
            <a:ext cx="2154337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Risk-Based Processing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939800" y="11061700"/>
            <a:ext cx="4445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System-generated analysis for faster processing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5653584" y="9099550"/>
            <a:ext cx="4660900" cy="977900"/>
          </a:xfrm>
          <a:custGeom>
            <a:avLst/>
            <a:gdLst/>
            <a:ahLst/>
            <a:cxnLst/>
            <a:rect l="l" t="t" r="r" b="b"/>
            <a:pathLst>
              <a:path w="4660900" h="977900">
                <a:moveTo>
                  <a:pt x="101604" y="0"/>
                </a:moveTo>
                <a:lnTo>
                  <a:pt x="4559296" y="0"/>
                </a:lnTo>
                <a:cubicBezTo>
                  <a:pt x="4615410" y="0"/>
                  <a:pt x="4660900" y="45490"/>
                  <a:pt x="4660900" y="101604"/>
                </a:cubicBezTo>
                <a:lnTo>
                  <a:pt x="4660900" y="876296"/>
                </a:lnTo>
                <a:cubicBezTo>
                  <a:pt x="4660900" y="932410"/>
                  <a:pt x="4615410" y="977900"/>
                  <a:pt x="45592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812334" y="9264650"/>
            <a:ext cx="2191345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Minimum Threshold</a:t>
            </a:r>
            <a:endParaRPr lang="en-US" sz="1600" dirty="0"/>
          </a:p>
        </p:txBody>
      </p:sp>
      <p:sp>
        <p:nvSpPr>
          <p:cNvPr id="62" name="Text 60"/>
          <p:cNvSpPr/>
          <p:nvPr/>
        </p:nvSpPr>
        <p:spPr>
          <a:xfrm>
            <a:off x="5812334" y="9613900"/>
            <a:ext cx="4445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Export refunds processed regardless of amount</a:t>
            </a:r>
            <a:endParaRPr lang="en-US" sz="1600" dirty="0"/>
          </a:p>
        </p:txBody>
      </p:sp>
      <p:sp>
        <p:nvSpPr>
          <p:cNvPr id="63" name="Shape 61"/>
          <p:cNvSpPr/>
          <p:nvPr/>
        </p:nvSpPr>
        <p:spPr>
          <a:xfrm>
            <a:off x="5653584" y="10242550"/>
            <a:ext cx="4660900" cy="977900"/>
          </a:xfrm>
          <a:custGeom>
            <a:avLst/>
            <a:gdLst/>
            <a:ahLst/>
            <a:cxnLst/>
            <a:rect l="l" t="t" r="r" b="b"/>
            <a:pathLst>
              <a:path w="4660900" h="977900">
                <a:moveTo>
                  <a:pt x="101604" y="0"/>
                </a:moveTo>
                <a:lnTo>
                  <a:pt x="4559296" y="0"/>
                </a:lnTo>
                <a:cubicBezTo>
                  <a:pt x="4615410" y="0"/>
                  <a:pt x="4660900" y="45490"/>
                  <a:pt x="4660900" y="101604"/>
                </a:cubicBezTo>
                <a:lnTo>
                  <a:pt x="4660900" y="876296"/>
                </a:lnTo>
                <a:cubicBezTo>
                  <a:pt x="4660900" y="932410"/>
                  <a:pt x="4615410" y="977900"/>
                  <a:pt x="45592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5812334" y="10407650"/>
            <a:ext cx="192355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Improved Cash Flow</a:t>
            </a:r>
            <a:endParaRPr lang="en-US" sz="1600" dirty="0"/>
          </a:p>
        </p:txBody>
      </p:sp>
      <p:sp>
        <p:nvSpPr>
          <p:cNvPr id="65" name="Text 63"/>
          <p:cNvSpPr/>
          <p:nvPr/>
        </p:nvSpPr>
        <p:spPr>
          <a:xfrm>
            <a:off x="5812334" y="10756900"/>
            <a:ext cx="4445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Critical for small exporters using postal/courier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10843617" y="8020050"/>
            <a:ext cx="4902200" cy="4508500"/>
          </a:xfrm>
          <a:custGeom>
            <a:avLst/>
            <a:gdLst/>
            <a:ahLst/>
            <a:cxnLst/>
            <a:rect l="l" t="t" r="r" b="b"/>
            <a:pathLst>
              <a:path w="4902200" h="4508500">
                <a:moveTo>
                  <a:pt x="152387" y="0"/>
                </a:moveTo>
                <a:lnTo>
                  <a:pt x="4749813" y="0"/>
                </a:lnTo>
                <a:cubicBezTo>
                  <a:pt x="4833974" y="0"/>
                  <a:pt x="4902200" y="68226"/>
                  <a:pt x="4902200" y="152387"/>
                </a:cubicBezTo>
                <a:lnTo>
                  <a:pt x="4902200" y="4356113"/>
                </a:lnTo>
                <a:cubicBezTo>
                  <a:pt x="4902200" y="4440274"/>
                  <a:pt x="4833974" y="4508500"/>
                  <a:pt x="4749813" y="4508500"/>
                </a:cubicBezTo>
                <a:lnTo>
                  <a:pt x="152387" y="4508500"/>
                </a:lnTo>
                <a:cubicBezTo>
                  <a:pt x="68226" y="4508500"/>
                  <a:pt x="0" y="4440274"/>
                  <a:pt x="0" y="4356113"/>
                </a:cubicBezTo>
                <a:lnTo>
                  <a:pt x="0" y="152387"/>
                </a:lnTo>
                <a:cubicBezTo>
                  <a:pt x="0" y="68226"/>
                  <a:pt x="68226" y="0"/>
                  <a:pt x="152387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11103967" y="82804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01602" y="0"/>
                </a:moveTo>
                <a:lnTo>
                  <a:pt x="507998" y="0"/>
                </a:lnTo>
                <a:cubicBezTo>
                  <a:pt x="564111" y="0"/>
                  <a:pt x="609600" y="45489"/>
                  <a:pt x="609600" y="101602"/>
                </a:cubicBezTo>
                <a:lnTo>
                  <a:pt x="609600" y="507998"/>
                </a:lnTo>
                <a:cubicBezTo>
                  <a:pt x="609600" y="564111"/>
                  <a:pt x="564111" y="609600"/>
                  <a:pt x="50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AD46FF">
              <a:alpha val="20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11265892" y="8458200"/>
            <a:ext cx="285750" cy="254000"/>
          </a:xfrm>
          <a:custGeom>
            <a:avLst/>
            <a:gdLst/>
            <a:ahLst/>
            <a:cxnLst/>
            <a:rect l="l" t="t" r="r" b="b"/>
            <a:pathLst>
              <a:path w="285750" h="254000">
                <a:moveTo>
                  <a:pt x="84138" y="76101"/>
                </a:moveTo>
                <a:lnTo>
                  <a:pt x="74861" y="66824"/>
                </a:lnTo>
                <a:cubicBezTo>
                  <a:pt x="68659" y="60623"/>
                  <a:pt x="68659" y="50552"/>
                  <a:pt x="74861" y="44351"/>
                </a:cubicBezTo>
                <a:lnTo>
                  <a:pt x="131763" y="-12601"/>
                </a:lnTo>
                <a:cubicBezTo>
                  <a:pt x="137964" y="-18802"/>
                  <a:pt x="148034" y="-18802"/>
                  <a:pt x="154236" y="-12601"/>
                </a:cubicBezTo>
                <a:lnTo>
                  <a:pt x="163513" y="-3274"/>
                </a:lnTo>
                <a:cubicBezTo>
                  <a:pt x="169714" y="2927"/>
                  <a:pt x="169714" y="12998"/>
                  <a:pt x="163513" y="19199"/>
                </a:cubicBezTo>
                <a:lnTo>
                  <a:pt x="106611" y="76101"/>
                </a:lnTo>
                <a:cubicBezTo>
                  <a:pt x="100409" y="82302"/>
                  <a:pt x="90339" y="82302"/>
                  <a:pt x="84138" y="76101"/>
                </a:cubicBezTo>
                <a:close/>
                <a:moveTo>
                  <a:pt x="136922" y="105023"/>
                </a:moveTo>
                <a:lnTo>
                  <a:pt x="121345" y="89446"/>
                </a:lnTo>
                <a:lnTo>
                  <a:pt x="176907" y="33883"/>
                </a:lnTo>
                <a:lnTo>
                  <a:pt x="236141" y="93117"/>
                </a:lnTo>
                <a:lnTo>
                  <a:pt x="180578" y="148679"/>
                </a:lnTo>
                <a:lnTo>
                  <a:pt x="165001" y="133102"/>
                </a:lnTo>
                <a:lnTo>
                  <a:pt x="49907" y="248196"/>
                </a:lnTo>
                <a:cubicBezTo>
                  <a:pt x="42168" y="255935"/>
                  <a:pt x="29617" y="255935"/>
                  <a:pt x="21828" y="248196"/>
                </a:cubicBezTo>
                <a:cubicBezTo>
                  <a:pt x="14039" y="240457"/>
                  <a:pt x="14089" y="227905"/>
                  <a:pt x="21828" y="220117"/>
                </a:cubicBezTo>
                <a:lnTo>
                  <a:pt x="136922" y="105023"/>
                </a:lnTo>
                <a:close/>
                <a:moveTo>
                  <a:pt x="193923" y="185837"/>
                </a:moveTo>
                <a:cubicBezTo>
                  <a:pt x="187722" y="179636"/>
                  <a:pt x="187722" y="169565"/>
                  <a:pt x="193923" y="163364"/>
                </a:cubicBezTo>
                <a:lnTo>
                  <a:pt x="250825" y="106462"/>
                </a:lnTo>
                <a:cubicBezTo>
                  <a:pt x="257026" y="100261"/>
                  <a:pt x="267097" y="100261"/>
                  <a:pt x="273298" y="106462"/>
                </a:cubicBezTo>
                <a:lnTo>
                  <a:pt x="282575" y="115739"/>
                </a:lnTo>
                <a:cubicBezTo>
                  <a:pt x="288776" y="121940"/>
                  <a:pt x="288776" y="132011"/>
                  <a:pt x="282575" y="138212"/>
                </a:cubicBezTo>
                <a:lnTo>
                  <a:pt x="225673" y="195163"/>
                </a:lnTo>
                <a:cubicBezTo>
                  <a:pt x="219472" y="201364"/>
                  <a:pt x="209401" y="201364"/>
                  <a:pt x="203200" y="195163"/>
                </a:cubicBezTo>
                <a:lnTo>
                  <a:pt x="193923" y="185886"/>
                </a:lnTo>
                <a:close/>
              </a:path>
            </a:pathLst>
          </a:custGeom>
          <a:solidFill>
            <a:srgbClr val="C27AFF"/>
          </a:solidFill>
          <a:ln/>
        </p:spPr>
      </p:sp>
      <p:sp>
        <p:nvSpPr>
          <p:cNvPr id="69" name="Text 67"/>
          <p:cNvSpPr/>
          <p:nvPr/>
        </p:nvSpPr>
        <p:spPr>
          <a:xfrm>
            <a:off x="11865967" y="8407400"/>
            <a:ext cx="1422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 Tribunal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11110317" y="9099550"/>
            <a:ext cx="4368800" cy="977900"/>
          </a:xfrm>
          <a:custGeom>
            <a:avLst/>
            <a:gdLst/>
            <a:ahLst/>
            <a:cxnLst/>
            <a:rect l="l" t="t" r="r" b="b"/>
            <a:pathLst>
              <a:path w="4368800" h="977900">
                <a:moveTo>
                  <a:pt x="101604" y="0"/>
                </a:moveTo>
                <a:lnTo>
                  <a:pt x="4267196" y="0"/>
                </a:lnTo>
                <a:cubicBezTo>
                  <a:pt x="4323310" y="0"/>
                  <a:pt x="4368800" y="45490"/>
                  <a:pt x="4368800" y="101604"/>
                </a:cubicBezTo>
                <a:lnTo>
                  <a:pt x="4368800" y="876296"/>
                </a:lnTo>
                <a:cubicBezTo>
                  <a:pt x="4368800" y="932410"/>
                  <a:pt x="4323310" y="977900"/>
                  <a:pt x="42671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11269067" y="9264650"/>
            <a:ext cx="183088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GSTAT Operational</a:t>
            </a:r>
            <a:endParaRPr lang="en-US" sz="1600" dirty="0"/>
          </a:p>
        </p:txBody>
      </p:sp>
      <p:sp>
        <p:nvSpPr>
          <p:cNvPr id="72" name="Text 70"/>
          <p:cNvSpPr/>
          <p:nvPr/>
        </p:nvSpPr>
        <p:spPr>
          <a:xfrm>
            <a:off x="11269067" y="96139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Accepting appeals from Sept 30, 2025</a:t>
            </a:r>
            <a:endParaRPr lang="en-US" sz="1600" dirty="0"/>
          </a:p>
        </p:txBody>
      </p:sp>
      <p:sp>
        <p:nvSpPr>
          <p:cNvPr id="73" name="Shape 71"/>
          <p:cNvSpPr/>
          <p:nvPr/>
        </p:nvSpPr>
        <p:spPr>
          <a:xfrm>
            <a:off x="11110317" y="10191750"/>
            <a:ext cx="4368800" cy="977900"/>
          </a:xfrm>
          <a:custGeom>
            <a:avLst/>
            <a:gdLst/>
            <a:ahLst/>
            <a:cxnLst/>
            <a:rect l="l" t="t" r="r" b="b"/>
            <a:pathLst>
              <a:path w="4368800" h="977900">
                <a:moveTo>
                  <a:pt x="101604" y="0"/>
                </a:moveTo>
                <a:lnTo>
                  <a:pt x="4267196" y="0"/>
                </a:lnTo>
                <a:cubicBezTo>
                  <a:pt x="4323310" y="0"/>
                  <a:pt x="4368800" y="45490"/>
                  <a:pt x="4368800" y="101604"/>
                </a:cubicBezTo>
                <a:lnTo>
                  <a:pt x="4368800" y="876296"/>
                </a:lnTo>
                <a:cubicBezTo>
                  <a:pt x="4368800" y="932410"/>
                  <a:pt x="4323310" y="977900"/>
                  <a:pt x="42671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11269067" y="10356850"/>
            <a:ext cx="1462088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Hearings Begin</a:t>
            </a:r>
            <a:endParaRPr lang="en-US" sz="1600" dirty="0"/>
          </a:p>
        </p:txBody>
      </p:sp>
      <p:sp>
        <p:nvSpPr>
          <p:cNvPr id="75" name="Text 73"/>
          <p:cNvSpPr/>
          <p:nvPr/>
        </p:nvSpPr>
        <p:spPr>
          <a:xfrm>
            <a:off x="11269067" y="107061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December 31, 2025</a:t>
            </a:r>
            <a:endParaRPr lang="en-US" sz="1600" dirty="0"/>
          </a:p>
        </p:txBody>
      </p:sp>
      <p:sp>
        <p:nvSpPr>
          <p:cNvPr id="76" name="Shape 74"/>
          <p:cNvSpPr/>
          <p:nvPr/>
        </p:nvSpPr>
        <p:spPr>
          <a:xfrm>
            <a:off x="11110317" y="11283950"/>
            <a:ext cx="4368800" cy="977900"/>
          </a:xfrm>
          <a:custGeom>
            <a:avLst/>
            <a:gdLst/>
            <a:ahLst/>
            <a:cxnLst/>
            <a:rect l="l" t="t" r="r" b="b"/>
            <a:pathLst>
              <a:path w="4368800" h="977900">
                <a:moveTo>
                  <a:pt x="101604" y="0"/>
                </a:moveTo>
                <a:lnTo>
                  <a:pt x="4267196" y="0"/>
                </a:lnTo>
                <a:cubicBezTo>
                  <a:pt x="4323310" y="0"/>
                  <a:pt x="4368800" y="45490"/>
                  <a:pt x="4368800" y="101604"/>
                </a:cubicBezTo>
                <a:lnTo>
                  <a:pt x="4368800" y="876296"/>
                </a:lnTo>
                <a:cubicBezTo>
                  <a:pt x="4368800" y="932410"/>
                  <a:pt x="4323310" y="977900"/>
                  <a:pt x="42671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11269067" y="11449050"/>
            <a:ext cx="1648817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Backlog Deadline</a:t>
            </a:r>
            <a:endParaRPr lang="en-US" sz="1600" dirty="0"/>
          </a:p>
        </p:txBody>
      </p:sp>
      <p:sp>
        <p:nvSpPr>
          <p:cNvPr id="78" name="Text 76"/>
          <p:cNvSpPr/>
          <p:nvPr/>
        </p:nvSpPr>
        <p:spPr>
          <a:xfrm>
            <a:off x="11269067" y="117983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June 30, 2026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APRIL 1, 2026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Amendments Effective from April 1, 2026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4902200" cy="5829300"/>
          </a:xfrm>
          <a:custGeom>
            <a:avLst/>
            <a:gdLst/>
            <a:ahLst/>
            <a:cxnLst/>
            <a:rect l="l" t="t" r="r" b="b"/>
            <a:pathLst>
              <a:path w="4902200" h="58293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676891"/>
                </a:lnTo>
                <a:cubicBezTo>
                  <a:pt x="4902200" y="5761064"/>
                  <a:pt x="4833964" y="5829300"/>
                  <a:pt x="4749791" y="5829300"/>
                </a:cubicBezTo>
                <a:lnTo>
                  <a:pt x="152409" y="5829300"/>
                </a:lnTo>
                <a:cubicBezTo>
                  <a:pt x="68236" y="5829300"/>
                  <a:pt x="0" y="5761064"/>
                  <a:pt x="0" y="56768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4700" y="19431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101600" y="0"/>
                </a:moveTo>
                <a:lnTo>
                  <a:pt x="406400" y="0"/>
                </a:lnTo>
                <a:cubicBezTo>
                  <a:pt x="462475" y="0"/>
                  <a:pt x="508000" y="45525"/>
                  <a:pt x="508000" y="101600"/>
                </a:cubicBezTo>
                <a:lnTo>
                  <a:pt x="508000" y="406400"/>
                </a:lnTo>
                <a:cubicBezTo>
                  <a:pt x="508000" y="462475"/>
                  <a:pt x="462475" y="508000"/>
                  <a:pt x="4064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982960" y="2019300"/>
            <a:ext cx="203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35100" y="2019300"/>
            <a:ext cx="2717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LUT Filing for FY 2026-27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81050" y="2660650"/>
            <a:ext cx="4368800" cy="1638300"/>
          </a:xfrm>
          <a:custGeom>
            <a:avLst/>
            <a:gdLst/>
            <a:ahLst/>
            <a:cxnLst/>
            <a:rect l="l" t="t" r="r" b="b"/>
            <a:pathLst>
              <a:path w="4368800" h="1638300">
                <a:moveTo>
                  <a:pt x="101607" y="0"/>
                </a:moveTo>
                <a:lnTo>
                  <a:pt x="4267193" y="0"/>
                </a:lnTo>
                <a:cubicBezTo>
                  <a:pt x="4323309" y="0"/>
                  <a:pt x="4368800" y="45491"/>
                  <a:pt x="4368800" y="101607"/>
                </a:cubicBezTo>
                <a:lnTo>
                  <a:pt x="4368800" y="1536693"/>
                </a:lnTo>
                <a:cubicBezTo>
                  <a:pt x="4368800" y="1592809"/>
                  <a:pt x="4323309" y="1638300"/>
                  <a:pt x="4267193" y="1638300"/>
                </a:cubicBezTo>
                <a:lnTo>
                  <a:pt x="101607" y="1638300"/>
                </a:lnTo>
                <a:cubicBezTo>
                  <a:pt x="45491" y="1638300"/>
                  <a:pt x="0" y="1592809"/>
                  <a:pt x="0" y="1536693"/>
                </a:cubicBezTo>
                <a:lnTo>
                  <a:pt x="0" y="101607"/>
                </a:lnTo>
                <a:cubicBezTo>
                  <a:pt x="0" y="45491"/>
                  <a:pt x="45491" y="0"/>
                  <a:pt x="101607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9800" y="2825750"/>
            <a:ext cx="129927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Requirement: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39800" y="3225800"/>
            <a:ext cx="41529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File new Letter of Undertaking before generating first export invoice from April 1, 2026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81050" y="44640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39800" y="4629150"/>
            <a:ext cx="317847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Consequence of Non-Compliance: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39800" y="50292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Must pay IGST on exports and claim refund later →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Cash flow disruption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81050" y="5962650"/>
            <a:ext cx="4368800" cy="1282700"/>
          </a:xfrm>
          <a:custGeom>
            <a:avLst/>
            <a:gdLst/>
            <a:ahLst/>
            <a:cxnLst/>
            <a:rect l="l" t="t" r="r" b="b"/>
            <a:pathLst>
              <a:path w="4368800" h="1282700">
                <a:moveTo>
                  <a:pt x="101603" y="0"/>
                </a:moveTo>
                <a:lnTo>
                  <a:pt x="4267197" y="0"/>
                </a:lnTo>
                <a:cubicBezTo>
                  <a:pt x="4323311" y="0"/>
                  <a:pt x="4368800" y="45489"/>
                  <a:pt x="4368800" y="101603"/>
                </a:cubicBezTo>
                <a:lnTo>
                  <a:pt x="4368800" y="1181097"/>
                </a:lnTo>
                <a:cubicBezTo>
                  <a:pt x="4368800" y="1237211"/>
                  <a:pt x="4323311" y="1282700"/>
                  <a:pt x="42671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39800" y="61214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RFD-11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39800" y="64770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File via GST Portal → Services → Refunds → Furnish LUT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678984" y="1682750"/>
            <a:ext cx="4902200" cy="5829300"/>
          </a:xfrm>
          <a:custGeom>
            <a:avLst/>
            <a:gdLst/>
            <a:ahLst/>
            <a:cxnLst/>
            <a:rect l="l" t="t" r="r" b="b"/>
            <a:pathLst>
              <a:path w="4902200" h="58293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676891"/>
                </a:lnTo>
                <a:cubicBezTo>
                  <a:pt x="4902200" y="5761064"/>
                  <a:pt x="4833964" y="5829300"/>
                  <a:pt x="4749791" y="5829300"/>
                </a:cubicBezTo>
                <a:lnTo>
                  <a:pt x="152409" y="5829300"/>
                </a:lnTo>
                <a:cubicBezTo>
                  <a:pt x="68236" y="5829300"/>
                  <a:pt x="0" y="5761064"/>
                  <a:pt x="0" y="56768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939334" y="19431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101600" y="0"/>
                </a:moveTo>
                <a:lnTo>
                  <a:pt x="406400" y="0"/>
                </a:lnTo>
                <a:cubicBezTo>
                  <a:pt x="462475" y="0"/>
                  <a:pt x="508000" y="45525"/>
                  <a:pt x="508000" y="101600"/>
                </a:cubicBezTo>
                <a:lnTo>
                  <a:pt x="508000" y="406400"/>
                </a:lnTo>
                <a:cubicBezTo>
                  <a:pt x="508000" y="462475"/>
                  <a:pt x="462475" y="508000"/>
                  <a:pt x="4064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126857" y="2019300"/>
            <a:ext cx="241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599734" y="2019300"/>
            <a:ext cx="3606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Export Refund Threshold Removed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945684" y="26606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04434" y="2825750"/>
            <a:ext cx="135969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Previous Rule: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104434" y="32258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Refund applications below ₹1,000 were not processed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945684" y="41592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00C950">
              <a:alpha val="10196"/>
            </a:srgbClr>
          </a:solidFill>
          <a:ln w="12700">
            <a:solidFill>
              <a:srgbClr val="00C950">
                <a:alpha val="30196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04434" y="4324350"/>
            <a:ext cx="99427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05DF7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Rule: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104434" y="47244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Every valid refund claim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regardless of amount, will now be processed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964734" y="57023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8" name="Text 26"/>
          <p:cNvSpPr/>
          <p:nvPr/>
        </p:nvSpPr>
        <p:spPr>
          <a:xfrm>
            <a:off x="6294934" y="5651500"/>
            <a:ext cx="2819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Small claims no longer ignored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964734" y="61087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0" name="Text 28"/>
          <p:cNvSpPr/>
          <p:nvPr/>
        </p:nvSpPr>
        <p:spPr>
          <a:xfrm>
            <a:off x="6294934" y="6057900"/>
            <a:ext cx="3556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Improved cash flow for small exporters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0843617" y="1682750"/>
            <a:ext cx="4902200" cy="5829300"/>
          </a:xfrm>
          <a:custGeom>
            <a:avLst/>
            <a:gdLst/>
            <a:ahLst/>
            <a:cxnLst/>
            <a:rect l="l" t="t" r="r" b="b"/>
            <a:pathLst>
              <a:path w="4902200" h="58293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676891"/>
                </a:lnTo>
                <a:cubicBezTo>
                  <a:pt x="4902200" y="5761064"/>
                  <a:pt x="4833964" y="5829300"/>
                  <a:pt x="4749791" y="5829300"/>
                </a:cubicBezTo>
                <a:lnTo>
                  <a:pt x="152409" y="5829300"/>
                </a:lnTo>
                <a:cubicBezTo>
                  <a:pt x="68236" y="5829300"/>
                  <a:pt x="0" y="5761064"/>
                  <a:pt x="0" y="56768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1103967" y="19431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101600" y="0"/>
                </a:moveTo>
                <a:lnTo>
                  <a:pt x="406400" y="0"/>
                </a:lnTo>
                <a:cubicBezTo>
                  <a:pt x="462475" y="0"/>
                  <a:pt x="508000" y="45525"/>
                  <a:pt x="508000" y="101600"/>
                </a:cubicBezTo>
                <a:lnTo>
                  <a:pt x="508000" y="406400"/>
                </a:lnTo>
                <a:cubicBezTo>
                  <a:pt x="508000" y="462475"/>
                  <a:pt x="462475" y="508000"/>
                  <a:pt x="4064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11290498" y="2019300"/>
            <a:ext cx="25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1764367" y="2019300"/>
            <a:ext cx="2019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Invoice Series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11110317" y="2660650"/>
            <a:ext cx="4368800" cy="1638300"/>
          </a:xfrm>
          <a:custGeom>
            <a:avLst/>
            <a:gdLst/>
            <a:ahLst/>
            <a:cxnLst/>
            <a:rect l="l" t="t" r="r" b="b"/>
            <a:pathLst>
              <a:path w="4368800" h="1638300">
                <a:moveTo>
                  <a:pt x="101607" y="0"/>
                </a:moveTo>
                <a:lnTo>
                  <a:pt x="4267193" y="0"/>
                </a:lnTo>
                <a:cubicBezTo>
                  <a:pt x="4323309" y="0"/>
                  <a:pt x="4368800" y="45491"/>
                  <a:pt x="4368800" y="101607"/>
                </a:cubicBezTo>
                <a:lnTo>
                  <a:pt x="4368800" y="1536693"/>
                </a:lnTo>
                <a:cubicBezTo>
                  <a:pt x="4368800" y="1592809"/>
                  <a:pt x="4323309" y="1638300"/>
                  <a:pt x="4267193" y="1638300"/>
                </a:cubicBezTo>
                <a:lnTo>
                  <a:pt x="101607" y="1638300"/>
                </a:lnTo>
                <a:cubicBezTo>
                  <a:pt x="45491" y="1638300"/>
                  <a:pt x="0" y="1592809"/>
                  <a:pt x="0" y="1536693"/>
                </a:cubicBezTo>
                <a:lnTo>
                  <a:pt x="0" y="101607"/>
                </a:lnTo>
                <a:cubicBezTo>
                  <a:pt x="0" y="45491"/>
                  <a:pt x="45491" y="0"/>
                  <a:pt x="101607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1269067" y="2825750"/>
            <a:ext cx="129927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Requirement: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11269067" y="3225800"/>
            <a:ext cx="41529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Start fresh document series from April 1, 2026 for invoices, debit notes, and credit notes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11110317" y="44640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1269067" y="4629150"/>
            <a:ext cx="1455142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Common Error: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11269067" y="50292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Continuing previous year's series →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Reconciliation problems in GSTR-1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11110317" y="59626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1269067" y="61214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Action: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Update TALLY ERP/invoicing software before April 1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514350" y="7778750"/>
            <a:ext cx="4902200" cy="5168900"/>
          </a:xfrm>
          <a:custGeom>
            <a:avLst/>
            <a:gdLst/>
            <a:ahLst/>
            <a:cxnLst/>
            <a:rect l="l" t="t" r="r" b="b"/>
            <a:pathLst>
              <a:path w="4902200" h="51689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016491"/>
                </a:lnTo>
                <a:cubicBezTo>
                  <a:pt x="4902200" y="5100664"/>
                  <a:pt x="4833964" y="5168900"/>
                  <a:pt x="4749791" y="5168900"/>
                </a:cubicBezTo>
                <a:lnTo>
                  <a:pt x="152409" y="5168900"/>
                </a:lnTo>
                <a:cubicBezTo>
                  <a:pt x="68236" y="5168900"/>
                  <a:pt x="0" y="5100664"/>
                  <a:pt x="0" y="50164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74700" y="80391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101600" y="0"/>
                </a:moveTo>
                <a:lnTo>
                  <a:pt x="406400" y="0"/>
                </a:lnTo>
                <a:cubicBezTo>
                  <a:pt x="462475" y="0"/>
                  <a:pt x="508000" y="45525"/>
                  <a:pt x="508000" y="101600"/>
                </a:cubicBezTo>
                <a:lnTo>
                  <a:pt x="508000" y="406400"/>
                </a:lnTo>
                <a:cubicBezTo>
                  <a:pt x="508000" y="462475"/>
                  <a:pt x="462475" y="508000"/>
                  <a:pt x="4064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961330" y="8115300"/>
            <a:ext cx="25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1435100" y="8115300"/>
            <a:ext cx="2311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E-Invoice Compliance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781050" y="87566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939800" y="8921750"/>
            <a:ext cx="1501676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Threshold: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939800" y="93218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Mandatory for AATO exceeding ₹5 crore in FY 2025-26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781050" y="10255250"/>
            <a:ext cx="4368800" cy="1028700"/>
          </a:xfrm>
          <a:custGeom>
            <a:avLst/>
            <a:gdLst/>
            <a:ahLst/>
            <a:cxnLst/>
            <a:rect l="l" t="t" r="r" b="b"/>
            <a:pathLst>
              <a:path w="4368800" h="1028700">
                <a:moveTo>
                  <a:pt x="101605" y="0"/>
                </a:moveTo>
                <a:lnTo>
                  <a:pt x="4267195" y="0"/>
                </a:lnTo>
                <a:cubicBezTo>
                  <a:pt x="4323310" y="0"/>
                  <a:pt x="4368800" y="45490"/>
                  <a:pt x="4368800" y="101605"/>
                </a:cubicBezTo>
                <a:lnTo>
                  <a:pt x="4368800" y="927095"/>
                </a:lnTo>
                <a:cubicBezTo>
                  <a:pt x="4368800" y="983210"/>
                  <a:pt x="4323310" y="1028700"/>
                  <a:pt x="42671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39800" y="10420350"/>
            <a:ext cx="132169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30-Day Limit: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939800" y="108204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 taxpayers with AATO ₹10 crore+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781050" y="114490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939800" y="116078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Penalty: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Invoices reported after 30 days are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invalid for ITC</a:t>
            </a:r>
            <a:endParaRPr lang="en-US" sz="1600" dirty="0"/>
          </a:p>
        </p:txBody>
      </p:sp>
      <p:sp>
        <p:nvSpPr>
          <p:cNvPr id="55" name="Shape 53"/>
          <p:cNvSpPr/>
          <p:nvPr/>
        </p:nvSpPr>
        <p:spPr>
          <a:xfrm>
            <a:off x="5678984" y="7778750"/>
            <a:ext cx="4902200" cy="5168900"/>
          </a:xfrm>
          <a:custGeom>
            <a:avLst/>
            <a:gdLst/>
            <a:ahLst/>
            <a:cxnLst/>
            <a:rect l="l" t="t" r="r" b="b"/>
            <a:pathLst>
              <a:path w="4902200" h="51689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016491"/>
                </a:lnTo>
                <a:cubicBezTo>
                  <a:pt x="4902200" y="5100664"/>
                  <a:pt x="4833964" y="5168900"/>
                  <a:pt x="4749791" y="5168900"/>
                </a:cubicBezTo>
                <a:lnTo>
                  <a:pt x="152409" y="5168900"/>
                </a:lnTo>
                <a:cubicBezTo>
                  <a:pt x="68236" y="5168900"/>
                  <a:pt x="0" y="5100664"/>
                  <a:pt x="0" y="50164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939334" y="80391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101600" y="0"/>
                </a:moveTo>
                <a:lnTo>
                  <a:pt x="406400" y="0"/>
                </a:lnTo>
                <a:cubicBezTo>
                  <a:pt x="462475" y="0"/>
                  <a:pt x="508000" y="45525"/>
                  <a:pt x="508000" y="101600"/>
                </a:cubicBezTo>
                <a:lnTo>
                  <a:pt x="508000" y="406400"/>
                </a:lnTo>
                <a:cubicBezTo>
                  <a:pt x="508000" y="462475"/>
                  <a:pt x="462475" y="508000"/>
                  <a:pt x="4064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6127452" y="8115300"/>
            <a:ext cx="241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6599734" y="8115300"/>
            <a:ext cx="2489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ECRS Negative Balance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5945684" y="87566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104434" y="8921750"/>
            <a:ext cx="828477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System: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6104434" y="93218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Electronic Credit Reversal and Reclaimed Statement tracks ITC reversals and reclaims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5945684" y="102552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104434" y="10420350"/>
            <a:ext cx="91063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Warning:</a:t>
            </a:r>
            <a:endParaRPr lang="en-US" sz="1600" dirty="0"/>
          </a:p>
        </p:txBody>
      </p:sp>
      <p:sp>
        <p:nvSpPr>
          <p:cNvPr id="64" name="Text 62"/>
          <p:cNvSpPr/>
          <p:nvPr/>
        </p:nvSpPr>
        <p:spPr>
          <a:xfrm>
            <a:off x="6104434" y="108204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Negative closing balance currently triggers warning →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May block return filing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5945684" y="117538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104434" y="119126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Action: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Update ECRS with accurate document-level data now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10843617" y="7778750"/>
            <a:ext cx="4902200" cy="5168900"/>
          </a:xfrm>
          <a:custGeom>
            <a:avLst/>
            <a:gdLst/>
            <a:ahLst/>
            <a:cxnLst/>
            <a:rect l="l" t="t" r="r" b="b"/>
            <a:pathLst>
              <a:path w="4902200" h="5168900">
                <a:moveTo>
                  <a:pt x="152409" y="0"/>
                </a:moveTo>
                <a:lnTo>
                  <a:pt x="4749791" y="0"/>
                </a:lnTo>
                <a:cubicBezTo>
                  <a:pt x="4833964" y="0"/>
                  <a:pt x="4902200" y="68236"/>
                  <a:pt x="4902200" y="152409"/>
                </a:cubicBezTo>
                <a:lnTo>
                  <a:pt x="4902200" y="5016491"/>
                </a:lnTo>
                <a:cubicBezTo>
                  <a:pt x="4902200" y="5100664"/>
                  <a:pt x="4833964" y="5168900"/>
                  <a:pt x="4749791" y="5168900"/>
                </a:cubicBezTo>
                <a:lnTo>
                  <a:pt x="152409" y="5168900"/>
                </a:lnTo>
                <a:cubicBezTo>
                  <a:pt x="68236" y="5168900"/>
                  <a:pt x="0" y="5100664"/>
                  <a:pt x="0" y="5016491"/>
                </a:cubicBezTo>
                <a:lnTo>
                  <a:pt x="0" y="152409"/>
                </a:lnTo>
                <a:cubicBezTo>
                  <a:pt x="0" y="68236"/>
                  <a:pt x="68236" y="0"/>
                  <a:pt x="15240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11103967" y="8039100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101600" y="0"/>
                </a:moveTo>
                <a:lnTo>
                  <a:pt x="406400" y="0"/>
                </a:lnTo>
                <a:cubicBezTo>
                  <a:pt x="462475" y="0"/>
                  <a:pt x="508000" y="45525"/>
                  <a:pt x="508000" y="101600"/>
                </a:cubicBezTo>
                <a:lnTo>
                  <a:pt x="508000" y="406400"/>
                </a:lnTo>
                <a:cubicBezTo>
                  <a:pt x="508000" y="462475"/>
                  <a:pt x="462475" y="508000"/>
                  <a:pt x="4064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6366F1">
              <a:alpha val="20000"/>
            </a:srgbClr>
          </a:solidFill>
          <a:ln/>
        </p:spPr>
      </p:sp>
      <p:sp>
        <p:nvSpPr>
          <p:cNvPr id="69" name="Text 67"/>
          <p:cNvSpPr/>
          <p:nvPr/>
        </p:nvSpPr>
        <p:spPr>
          <a:xfrm>
            <a:off x="11289605" y="8115300"/>
            <a:ext cx="25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6</a:t>
            </a:r>
            <a:endParaRPr lang="en-US" sz="1600" dirty="0"/>
          </a:p>
        </p:txBody>
      </p:sp>
      <p:sp>
        <p:nvSpPr>
          <p:cNvPr id="70" name="Text 68"/>
          <p:cNvSpPr/>
          <p:nvPr/>
        </p:nvSpPr>
        <p:spPr>
          <a:xfrm>
            <a:off x="11764367" y="8115300"/>
            <a:ext cx="2222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GTA Forward Charge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11110317" y="8756650"/>
            <a:ext cx="4368800" cy="1333500"/>
          </a:xfrm>
          <a:custGeom>
            <a:avLst/>
            <a:gdLst/>
            <a:ahLst/>
            <a:cxnLst/>
            <a:rect l="l" t="t" r="r" b="b"/>
            <a:pathLst>
              <a:path w="4368800" h="1333500">
                <a:moveTo>
                  <a:pt x="101599" y="0"/>
                </a:moveTo>
                <a:lnTo>
                  <a:pt x="4267201" y="0"/>
                </a:lnTo>
                <a:cubicBezTo>
                  <a:pt x="4323312" y="0"/>
                  <a:pt x="4368800" y="45488"/>
                  <a:pt x="4368800" y="101599"/>
                </a:cubicBezTo>
                <a:lnTo>
                  <a:pt x="4368800" y="1231901"/>
                </a:lnTo>
                <a:cubicBezTo>
                  <a:pt x="4368800" y="1288012"/>
                  <a:pt x="4323312" y="1333500"/>
                  <a:pt x="42672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1269067" y="8921750"/>
            <a:ext cx="129927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Requirement:</a:t>
            </a:r>
            <a:endParaRPr lang="en-US" sz="1600" dirty="0"/>
          </a:p>
        </p:txBody>
      </p:sp>
      <p:sp>
        <p:nvSpPr>
          <p:cNvPr id="73" name="Text 71"/>
          <p:cNvSpPr/>
          <p:nvPr/>
        </p:nvSpPr>
        <p:spPr>
          <a:xfrm>
            <a:off x="11269067" y="93218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Obtain written declaration from GTA for FY 2026-27 if they opt for forward charge</a:t>
            </a:r>
            <a:endParaRPr lang="en-US" sz="1600" dirty="0"/>
          </a:p>
        </p:txBody>
      </p:sp>
      <p:sp>
        <p:nvSpPr>
          <p:cNvPr id="74" name="Shape 72"/>
          <p:cNvSpPr/>
          <p:nvPr/>
        </p:nvSpPr>
        <p:spPr>
          <a:xfrm>
            <a:off x="11110317" y="10255250"/>
            <a:ext cx="4368800" cy="1028700"/>
          </a:xfrm>
          <a:custGeom>
            <a:avLst/>
            <a:gdLst/>
            <a:ahLst/>
            <a:cxnLst/>
            <a:rect l="l" t="t" r="r" b="b"/>
            <a:pathLst>
              <a:path w="4368800" h="1028700">
                <a:moveTo>
                  <a:pt x="101605" y="0"/>
                </a:moveTo>
                <a:lnTo>
                  <a:pt x="4267195" y="0"/>
                </a:lnTo>
                <a:cubicBezTo>
                  <a:pt x="4323310" y="0"/>
                  <a:pt x="4368800" y="45490"/>
                  <a:pt x="4368800" y="101605"/>
                </a:cubicBezTo>
                <a:lnTo>
                  <a:pt x="4368800" y="927095"/>
                </a:lnTo>
                <a:cubicBezTo>
                  <a:pt x="4368800" y="983210"/>
                  <a:pt x="4323310" y="1028700"/>
                  <a:pt x="42671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11269067" y="10420350"/>
            <a:ext cx="193635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Without Declaration:</a:t>
            </a:r>
            <a:endParaRPr lang="en-US" sz="1600" dirty="0"/>
          </a:p>
        </p:txBody>
      </p:sp>
      <p:sp>
        <p:nvSpPr>
          <p:cNvPr id="76" name="Text 74"/>
          <p:cNvSpPr/>
          <p:nvPr/>
        </p:nvSpPr>
        <p:spPr>
          <a:xfrm>
            <a:off x="11269067" y="108204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Reverse charge liability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shifts to recipient</a:t>
            </a:r>
            <a:endParaRPr lang="en-US" sz="1600" dirty="0"/>
          </a:p>
        </p:txBody>
      </p:sp>
      <p:sp>
        <p:nvSpPr>
          <p:cNvPr id="77" name="Shape 75"/>
          <p:cNvSpPr/>
          <p:nvPr/>
        </p:nvSpPr>
        <p:spPr>
          <a:xfrm>
            <a:off x="11110317" y="11449050"/>
            <a:ext cx="4368800" cy="927100"/>
          </a:xfrm>
          <a:custGeom>
            <a:avLst/>
            <a:gdLst/>
            <a:ahLst/>
            <a:cxnLst/>
            <a:rect l="l" t="t" r="r" b="b"/>
            <a:pathLst>
              <a:path w="4368800" h="927100">
                <a:moveTo>
                  <a:pt x="101601" y="0"/>
                </a:moveTo>
                <a:lnTo>
                  <a:pt x="4267199" y="0"/>
                </a:lnTo>
                <a:cubicBezTo>
                  <a:pt x="4323312" y="0"/>
                  <a:pt x="4368800" y="45488"/>
                  <a:pt x="4368800" y="101601"/>
                </a:cubicBezTo>
                <a:lnTo>
                  <a:pt x="4368800" y="825499"/>
                </a:lnTo>
                <a:cubicBezTo>
                  <a:pt x="4368800" y="881612"/>
                  <a:pt x="4323312" y="927100"/>
                  <a:pt x="4267199" y="927100"/>
                </a:cubicBezTo>
                <a:lnTo>
                  <a:pt x="101601" y="927100"/>
                </a:lnTo>
                <a:cubicBezTo>
                  <a:pt x="45488" y="927100"/>
                  <a:pt x="0" y="881612"/>
                  <a:pt x="0" y="8254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11269067" y="11607800"/>
            <a:ext cx="41529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Action: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Verify GTA declarations before April 1, 2026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UNION BUDGET 2026-27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Budget 2026: GST &amp; Business Compliance Changes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5956300" cy="4381500"/>
          </a:xfrm>
          <a:custGeom>
            <a:avLst/>
            <a:gdLst/>
            <a:ahLst/>
            <a:cxnLst/>
            <a:rect l="l" t="t" r="r" b="b"/>
            <a:pathLst>
              <a:path w="5956300" h="4381500">
                <a:moveTo>
                  <a:pt x="152389" y="0"/>
                </a:moveTo>
                <a:lnTo>
                  <a:pt x="5803911" y="0"/>
                </a:lnTo>
                <a:cubicBezTo>
                  <a:pt x="5888017" y="0"/>
                  <a:pt x="5956300" y="68283"/>
                  <a:pt x="5956300" y="152389"/>
                </a:cubicBezTo>
                <a:lnTo>
                  <a:pt x="5956300" y="4229111"/>
                </a:lnTo>
                <a:cubicBezTo>
                  <a:pt x="5956300" y="4313273"/>
                  <a:pt x="5888073" y="4381500"/>
                  <a:pt x="5803911" y="4381500"/>
                </a:cubicBezTo>
                <a:lnTo>
                  <a:pt x="152389" y="4381500"/>
                </a:lnTo>
                <a:cubicBezTo>
                  <a:pt x="68283" y="4381500"/>
                  <a:pt x="0" y="4313217"/>
                  <a:pt x="0" y="4229111"/>
                </a:cubicBezTo>
                <a:lnTo>
                  <a:pt x="0" y="152389"/>
                </a:lnTo>
                <a:cubicBezTo>
                  <a:pt x="0" y="68283"/>
                  <a:pt x="68283" y="0"/>
                  <a:pt x="152389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0900" y="1968500"/>
            <a:ext cx="228600" cy="304800"/>
          </a:xfrm>
          <a:custGeom>
            <a:avLst/>
            <a:gdLst/>
            <a:ahLst/>
            <a:cxnLst/>
            <a:rect l="l" t="t" r="r" b="b"/>
            <a:pathLst>
              <a:path w="228600" h="304800">
                <a:moveTo>
                  <a:pt x="0" y="38100"/>
                </a:moveTo>
                <a:cubicBezTo>
                  <a:pt x="0" y="17085"/>
                  <a:pt x="17085" y="0"/>
                  <a:pt x="38100" y="0"/>
                </a:cubicBezTo>
                <a:lnTo>
                  <a:pt x="127099" y="0"/>
                </a:lnTo>
                <a:cubicBezTo>
                  <a:pt x="137220" y="0"/>
                  <a:pt x="146923" y="3989"/>
                  <a:pt x="154067" y="11132"/>
                </a:cubicBezTo>
                <a:lnTo>
                  <a:pt x="217468" y="74593"/>
                </a:lnTo>
                <a:cubicBezTo>
                  <a:pt x="224611" y="81736"/>
                  <a:pt x="228600" y="91440"/>
                  <a:pt x="228600" y="101560"/>
                </a:cubicBezTo>
                <a:lnTo>
                  <a:pt x="228600" y="266700"/>
                </a:lnTo>
                <a:cubicBezTo>
                  <a:pt x="228600" y="287715"/>
                  <a:pt x="211515" y="304800"/>
                  <a:pt x="190500" y="304800"/>
                </a:cubicBezTo>
                <a:lnTo>
                  <a:pt x="38100" y="304800"/>
                </a:lnTo>
                <a:cubicBezTo>
                  <a:pt x="17085" y="304800"/>
                  <a:pt x="0" y="287715"/>
                  <a:pt x="0" y="266700"/>
                </a:cubicBezTo>
                <a:lnTo>
                  <a:pt x="0" y="38100"/>
                </a:lnTo>
                <a:close/>
                <a:moveTo>
                  <a:pt x="123825" y="34826"/>
                </a:moveTo>
                <a:lnTo>
                  <a:pt x="123825" y="90488"/>
                </a:lnTo>
                <a:cubicBezTo>
                  <a:pt x="123825" y="98405"/>
                  <a:pt x="130195" y="104775"/>
                  <a:pt x="138113" y="104775"/>
                </a:cubicBezTo>
                <a:lnTo>
                  <a:pt x="193774" y="104775"/>
                </a:lnTo>
                <a:lnTo>
                  <a:pt x="123825" y="34826"/>
                </a:lnTo>
                <a:close/>
                <a:moveTo>
                  <a:pt x="38100" y="52388"/>
                </a:moveTo>
                <a:cubicBezTo>
                  <a:pt x="38100" y="60305"/>
                  <a:pt x="44470" y="66675"/>
                  <a:pt x="52388" y="66675"/>
                </a:cubicBezTo>
                <a:lnTo>
                  <a:pt x="80962" y="66675"/>
                </a:lnTo>
                <a:cubicBezTo>
                  <a:pt x="88880" y="66675"/>
                  <a:pt x="95250" y="60305"/>
                  <a:pt x="95250" y="52388"/>
                </a:cubicBezTo>
                <a:cubicBezTo>
                  <a:pt x="95250" y="44470"/>
                  <a:pt x="88880" y="38100"/>
                  <a:pt x="80962" y="38100"/>
                </a:cubicBezTo>
                <a:lnTo>
                  <a:pt x="52388" y="38100"/>
                </a:lnTo>
                <a:cubicBezTo>
                  <a:pt x="44470" y="38100"/>
                  <a:pt x="38100" y="44470"/>
                  <a:pt x="38100" y="52388"/>
                </a:cubicBezTo>
                <a:close/>
                <a:moveTo>
                  <a:pt x="38100" y="109537"/>
                </a:moveTo>
                <a:cubicBezTo>
                  <a:pt x="38100" y="117455"/>
                  <a:pt x="44470" y="123825"/>
                  <a:pt x="52388" y="123825"/>
                </a:cubicBezTo>
                <a:lnTo>
                  <a:pt x="80962" y="123825"/>
                </a:lnTo>
                <a:cubicBezTo>
                  <a:pt x="88880" y="123825"/>
                  <a:pt x="95250" y="117455"/>
                  <a:pt x="95250" y="109537"/>
                </a:cubicBezTo>
                <a:cubicBezTo>
                  <a:pt x="95250" y="101620"/>
                  <a:pt x="88880" y="95250"/>
                  <a:pt x="80962" y="95250"/>
                </a:cubicBezTo>
                <a:lnTo>
                  <a:pt x="52388" y="95250"/>
                </a:lnTo>
                <a:cubicBezTo>
                  <a:pt x="44470" y="95250"/>
                  <a:pt x="38100" y="101620"/>
                  <a:pt x="38100" y="109537"/>
                </a:cubicBezTo>
                <a:close/>
                <a:moveTo>
                  <a:pt x="104775" y="154781"/>
                </a:moveTo>
                <a:lnTo>
                  <a:pt x="104775" y="157163"/>
                </a:lnTo>
                <a:cubicBezTo>
                  <a:pt x="87630" y="157341"/>
                  <a:pt x="73819" y="171271"/>
                  <a:pt x="73819" y="188416"/>
                </a:cubicBezTo>
                <a:cubicBezTo>
                  <a:pt x="73819" y="203716"/>
                  <a:pt x="84832" y="216753"/>
                  <a:pt x="99953" y="219254"/>
                </a:cubicBezTo>
                <a:lnTo>
                  <a:pt x="124778" y="223421"/>
                </a:lnTo>
                <a:cubicBezTo>
                  <a:pt x="128349" y="224016"/>
                  <a:pt x="130969" y="227112"/>
                  <a:pt x="130969" y="230743"/>
                </a:cubicBezTo>
                <a:cubicBezTo>
                  <a:pt x="130969" y="234851"/>
                  <a:pt x="127635" y="238185"/>
                  <a:pt x="123527" y="238185"/>
                </a:cubicBezTo>
                <a:lnTo>
                  <a:pt x="90488" y="238125"/>
                </a:lnTo>
                <a:cubicBezTo>
                  <a:pt x="83939" y="238125"/>
                  <a:pt x="78581" y="243483"/>
                  <a:pt x="78581" y="250031"/>
                </a:cubicBezTo>
                <a:cubicBezTo>
                  <a:pt x="78581" y="256580"/>
                  <a:pt x="83939" y="261937"/>
                  <a:pt x="90488" y="261937"/>
                </a:cubicBezTo>
                <a:lnTo>
                  <a:pt x="104775" y="261937"/>
                </a:lnTo>
                <a:lnTo>
                  <a:pt x="104775" y="264319"/>
                </a:lnTo>
                <a:cubicBezTo>
                  <a:pt x="104775" y="270867"/>
                  <a:pt x="110133" y="276225"/>
                  <a:pt x="116681" y="276225"/>
                </a:cubicBezTo>
                <a:cubicBezTo>
                  <a:pt x="123230" y="276225"/>
                  <a:pt x="128588" y="270867"/>
                  <a:pt x="128588" y="264319"/>
                </a:cubicBezTo>
                <a:lnTo>
                  <a:pt x="128588" y="261521"/>
                </a:lnTo>
                <a:cubicBezTo>
                  <a:pt x="143470" y="259080"/>
                  <a:pt x="154781" y="246221"/>
                  <a:pt x="154781" y="230684"/>
                </a:cubicBezTo>
                <a:cubicBezTo>
                  <a:pt x="154781" y="215384"/>
                  <a:pt x="143768" y="202347"/>
                  <a:pt x="128647" y="199846"/>
                </a:cubicBezTo>
                <a:lnTo>
                  <a:pt x="103822" y="195679"/>
                </a:lnTo>
                <a:cubicBezTo>
                  <a:pt x="100251" y="195084"/>
                  <a:pt x="97631" y="191988"/>
                  <a:pt x="97631" y="188357"/>
                </a:cubicBezTo>
                <a:cubicBezTo>
                  <a:pt x="97631" y="184249"/>
                  <a:pt x="100965" y="180915"/>
                  <a:pt x="105073" y="180915"/>
                </a:cubicBezTo>
                <a:lnTo>
                  <a:pt x="133350" y="180915"/>
                </a:lnTo>
                <a:cubicBezTo>
                  <a:pt x="139898" y="180915"/>
                  <a:pt x="145256" y="175558"/>
                  <a:pt x="145256" y="169009"/>
                </a:cubicBezTo>
                <a:cubicBezTo>
                  <a:pt x="145256" y="162461"/>
                  <a:pt x="139898" y="157103"/>
                  <a:pt x="133350" y="157103"/>
                </a:cubicBezTo>
                <a:lnTo>
                  <a:pt x="128587" y="157103"/>
                </a:lnTo>
                <a:lnTo>
                  <a:pt x="128587" y="154722"/>
                </a:lnTo>
                <a:cubicBezTo>
                  <a:pt x="128587" y="148173"/>
                  <a:pt x="123230" y="142815"/>
                  <a:pt x="116681" y="142815"/>
                </a:cubicBezTo>
                <a:cubicBezTo>
                  <a:pt x="110133" y="142815"/>
                  <a:pt x="104775" y="148173"/>
                  <a:pt x="104775" y="154722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1308100" y="1943100"/>
            <a:ext cx="3302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15 &amp; 34 Amendment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81050" y="2508250"/>
            <a:ext cx="5422900" cy="1333500"/>
          </a:xfrm>
          <a:custGeom>
            <a:avLst/>
            <a:gdLst/>
            <a:ahLst/>
            <a:cxnLst/>
            <a:rect l="l" t="t" r="r" b="b"/>
            <a:pathLst>
              <a:path w="5422900" h="1333500">
                <a:moveTo>
                  <a:pt x="101599" y="0"/>
                </a:moveTo>
                <a:lnTo>
                  <a:pt x="5321301" y="0"/>
                </a:lnTo>
                <a:cubicBezTo>
                  <a:pt x="5377412" y="0"/>
                  <a:pt x="5422900" y="45488"/>
                  <a:pt x="5422900" y="101599"/>
                </a:cubicBezTo>
                <a:lnTo>
                  <a:pt x="5422900" y="1231901"/>
                </a:lnTo>
                <a:cubicBezTo>
                  <a:pt x="5422900" y="1288012"/>
                  <a:pt x="5377412" y="1333500"/>
                  <a:pt x="5321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9800" y="2673350"/>
            <a:ext cx="84207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Change: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39800" y="30734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pre-existing agreement required for post-sale discounts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81050" y="4006850"/>
            <a:ext cx="5422900" cy="1333500"/>
          </a:xfrm>
          <a:custGeom>
            <a:avLst/>
            <a:gdLst/>
            <a:ahLst/>
            <a:cxnLst/>
            <a:rect l="l" t="t" r="r" b="b"/>
            <a:pathLst>
              <a:path w="5422900" h="1333500">
                <a:moveTo>
                  <a:pt x="101599" y="0"/>
                </a:moveTo>
                <a:lnTo>
                  <a:pt x="5321301" y="0"/>
                </a:lnTo>
                <a:cubicBezTo>
                  <a:pt x="5377412" y="0"/>
                  <a:pt x="5422900" y="45488"/>
                  <a:pt x="5422900" y="101599"/>
                </a:cubicBezTo>
                <a:lnTo>
                  <a:pt x="5422900" y="1231901"/>
                </a:lnTo>
                <a:cubicBezTo>
                  <a:pt x="5422900" y="1288012"/>
                  <a:pt x="5377412" y="1333500"/>
                  <a:pt x="5321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39800" y="4171950"/>
            <a:ext cx="99427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Rule: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39800" y="45720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Credit note under Section 34 + ITC reversal by recipient = Discount excluded from taxable value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00100" y="55499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14" name="Text 12"/>
          <p:cNvSpPr/>
          <p:nvPr/>
        </p:nvSpPr>
        <p:spPr>
          <a:xfrm>
            <a:off x="1130300" y="5499100"/>
            <a:ext cx="5067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Resolves long-standing disputes on post-sale discounts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14350" y="6280150"/>
            <a:ext cx="5956300" cy="4076700"/>
          </a:xfrm>
          <a:custGeom>
            <a:avLst/>
            <a:gdLst/>
            <a:ahLst/>
            <a:cxnLst/>
            <a:rect l="l" t="t" r="r" b="b"/>
            <a:pathLst>
              <a:path w="5956300" h="4076700">
                <a:moveTo>
                  <a:pt x="152387" y="0"/>
                </a:moveTo>
                <a:lnTo>
                  <a:pt x="5803913" y="0"/>
                </a:lnTo>
                <a:cubicBezTo>
                  <a:pt x="5888074" y="0"/>
                  <a:pt x="5956300" y="68226"/>
                  <a:pt x="5956300" y="152387"/>
                </a:cubicBezTo>
                <a:lnTo>
                  <a:pt x="5956300" y="3924313"/>
                </a:lnTo>
                <a:cubicBezTo>
                  <a:pt x="5956300" y="4008474"/>
                  <a:pt x="5888074" y="4076700"/>
                  <a:pt x="5803913" y="4076700"/>
                </a:cubicBezTo>
                <a:lnTo>
                  <a:pt x="152387" y="4076700"/>
                </a:lnTo>
                <a:cubicBezTo>
                  <a:pt x="68226" y="4076700"/>
                  <a:pt x="0" y="4008474"/>
                  <a:pt x="0" y="3924313"/>
                </a:cubicBezTo>
                <a:lnTo>
                  <a:pt x="0" y="152387"/>
                </a:lnTo>
                <a:cubicBezTo>
                  <a:pt x="0" y="68226"/>
                  <a:pt x="68226" y="0"/>
                  <a:pt x="152387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2800" y="65659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3159" y="118884"/>
                </a:moveTo>
                <a:lnTo>
                  <a:pt x="51554" y="137279"/>
                </a:lnTo>
                <a:cubicBezTo>
                  <a:pt x="55126" y="140851"/>
                  <a:pt x="59948" y="142875"/>
                  <a:pt x="65008" y="142875"/>
                </a:cubicBezTo>
                <a:lnTo>
                  <a:pt x="77807" y="142875"/>
                </a:lnTo>
                <a:cubicBezTo>
                  <a:pt x="82867" y="142875"/>
                  <a:pt x="87690" y="144899"/>
                  <a:pt x="91261" y="148471"/>
                </a:cubicBezTo>
                <a:lnTo>
                  <a:pt x="108704" y="165914"/>
                </a:lnTo>
                <a:cubicBezTo>
                  <a:pt x="112276" y="169485"/>
                  <a:pt x="114300" y="174308"/>
                  <a:pt x="114300" y="179368"/>
                </a:cubicBezTo>
                <a:lnTo>
                  <a:pt x="114300" y="201692"/>
                </a:lnTo>
                <a:cubicBezTo>
                  <a:pt x="114300" y="206752"/>
                  <a:pt x="116324" y="211574"/>
                  <a:pt x="119896" y="215146"/>
                </a:cubicBezTo>
                <a:lnTo>
                  <a:pt x="127814" y="223064"/>
                </a:lnTo>
                <a:cubicBezTo>
                  <a:pt x="131385" y="226635"/>
                  <a:pt x="133410" y="231458"/>
                  <a:pt x="133410" y="236518"/>
                </a:cubicBezTo>
                <a:lnTo>
                  <a:pt x="133410" y="247650"/>
                </a:lnTo>
                <a:cubicBezTo>
                  <a:pt x="133410" y="258187"/>
                  <a:pt x="141923" y="266700"/>
                  <a:pt x="152460" y="266700"/>
                </a:cubicBezTo>
                <a:cubicBezTo>
                  <a:pt x="162997" y="266700"/>
                  <a:pt x="171510" y="258187"/>
                  <a:pt x="171510" y="247650"/>
                </a:cubicBezTo>
                <a:lnTo>
                  <a:pt x="171510" y="246043"/>
                </a:lnTo>
                <a:cubicBezTo>
                  <a:pt x="171510" y="240983"/>
                  <a:pt x="173534" y="236160"/>
                  <a:pt x="177105" y="232589"/>
                </a:cubicBezTo>
                <a:lnTo>
                  <a:pt x="204073" y="205621"/>
                </a:lnTo>
                <a:cubicBezTo>
                  <a:pt x="207645" y="202049"/>
                  <a:pt x="209669" y="197227"/>
                  <a:pt x="209669" y="192167"/>
                </a:cubicBezTo>
                <a:lnTo>
                  <a:pt x="209669" y="171510"/>
                </a:lnTo>
                <a:cubicBezTo>
                  <a:pt x="209669" y="160973"/>
                  <a:pt x="201156" y="152460"/>
                  <a:pt x="190619" y="152460"/>
                </a:cubicBezTo>
                <a:lnTo>
                  <a:pt x="141387" y="152460"/>
                </a:lnTo>
                <a:cubicBezTo>
                  <a:pt x="136327" y="152460"/>
                  <a:pt x="131505" y="150435"/>
                  <a:pt x="127933" y="146864"/>
                </a:cubicBezTo>
                <a:lnTo>
                  <a:pt x="118408" y="137339"/>
                </a:lnTo>
                <a:cubicBezTo>
                  <a:pt x="115907" y="134838"/>
                  <a:pt x="114479" y="131385"/>
                  <a:pt x="114479" y="127814"/>
                </a:cubicBezTo>
                <a:cubicBezTo>
                  <a:pt x="114479" y="120372"/>
                  <a:pt x="120491" y="114360"/>
                  <a:pt x="127933" y="114360"/>
                </a:cubicBezTo>
                <a:lnTo>
                  <a:pt x="148590" y="114360"/>
                </a:lnTo>
                <a:cubicBezTo>
                  <a:pt x="156031" y="114360"/>
                  <a:pt x="162044" y="108347"/>
                  <a:pt x="162044" y="100905"/>
                </a:cubicBezTo>
                <a:cubicBezTo>
                  <a:pt x="162044" y="97334"/>
                  <a:pt x="160615" y="93881"/>
                  <a:pt x="158115" y="91380"/>
                </a:cubicBezTo>
                <a:lnTo>
                  <a:pt x="146387" y="79653"/>
                </a:lnTo>
                <a:cubicBezTo>
                  <a:pt x="144066" y="77391"/>
                  <a:pt x="142875" y="74474"/>
                  <a:pt x="142875" y="71438"/>
                </a:cubicBezTo>
                <a:cubicBezTo>
                  <a:pt x="142875" y="68401"/>
                  <a:pt x="144066" y="65484"/>
                  <a:pt x="146268" y="63282"/>
                </a:cubicBezTo>
                <a:lnTo>
                  <a:pt x="156567" y="52983"/>
                </a:lnTo>
                <a:cubicBezTo>
                  <a:pt x="160020" y="49530"/>
                  <a:pt x="161985" y="44827"/>
                  <a:pt x="161985" y="39945"/>
                </a:cubicBezTo>
                <a:cubicBezTo>
                  <a:pt x="161985" y="35659"/>
                  <a:pt x="160556" y="31790"/>
                  <a:pt x="158175" y="28694"/>
                </a:cubicBezTo>
                <a:cubicBezTo>
                  <a:pt x="156270" y="28635"/>
                  <a:pt x="154365" y="28575"/>
                  <a:pt x="152460" y="28575"/>
                </a:cubicBezTo>
                <a:cubicBezTo>
                  <a:pt x="95667" y="28575"/>
                  <a:pt x="47863" y="66794"/>
                  <a:pt x="33218" y="118884"/>
                </a:cubicBezTo>
                <a:close/>
                <a:moveTo>
                  <a:pt x="276225" y="152400"/>
                </a:moveTo>
                <a:cubicBezTo>
                  <a:pt x="276225" y="131802"/>
                  <a:pt x="271224" y="112395"/>
                  <a:pt x="262295" y="95369"/>
                </a:cubicBezTo>
                <a:cubicBezTo>
                  <a:pt x="258485" y="95905"/>
                  <a:pt x="254734" y="97691"/>
                  <a:pt x="251639" y="100786"/>
                </a:cubicBezTo>
                <a:lnTo>
                  <a:pt x="243661" y="108764"/>
                </a:lnTo>
                <a:cubicBezTo>
                  <a:pt x="240090" y="112335"/>
                  <a:pt x="238065" y="117157"/>
                  <a:pt x="238065" y="122218"/>
                </a:cubicBezTo>
                <a:lnTo>
                  <a:pt x="238065" y="142875"/>
                </a:lnTo>
                <a:cubicBezTo>
                  <a:pt x="238065" y="153412"/>
                  <a:pt x="246578" y="161925"/>
                  <a:pt x="257115" y="161925"/>
                </a:cubicBezTo>
                <a:lnTo>
                  <a:pt x="271463" y="161925"/>
                </a:lnTo>
                <a:cubicBezTo>
                  <a:pt x="272951" y="161925"/>
                  <a:pt x="274439" y="161746"/>
                  <a:pt x="275808" y="161449"/>
                </a:cubicBezTo>
                <a:cubicBezTo>
                  <a:pt x="276046" y="158472"/>
                  <a:pt x="276106" y="155436"/>
                  <a:pt x="276106" y="152400"/>
                </a:cubicBezTo>
                <a:close/>
                <a:moveTo>
                  <a:pt x="0" y="152400"/>
                </a:moveTo>
                <a:cubicBezTo>
                  <a:pt x="0" y="68288"/>
                  <a:pt x="68288" y="0"/>
                  <a:pt x="152400" y="0"/>
                </a:cubicBezTo>
                <a:cubicBezTo>
                  <a:pt x="236512" y="0"/>
                  <a:pt x="304800" y="68288"/>
                  <a:pt x="304800" y="152400"/>
                </a:cubicBezTo>
                <a:cubicBezTo>
                  <a:pt x="304800" y="236512"/>
                  <a:pt x="236512" y="304800"/>
                  <a:pt x="152400" y="304800"/>
                </a:cubicBezTo>
                <a:cubicBezTo>
                  <a:pt x="68288" y="304800"/>
                  <a:pt x="0" y="236512"/>
                  <a:pt x="0" y="15240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17" name="Text 15"/>
          <p:cNvSpPr/>
          <p:nvPr/>
        </p:nvSpPr>
        <p:spPr>
          <a:xfrm>
            <a:off x="1308100" y="6540500"/>
            <a:ext cx="2603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13 of IGST Act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81050" y="7105650"/>
            <a:ext cx="5422900" cy="1028700"/>
          </a:xfrm>
          <a:custGeom>
            <a:avLst/>
            <a:gdLst/>
            <a:ahLst/>
            <a:cxnLst/>
            <a:rect l="l" t="t" r="r" b="b"/>
            <a:pathLst>
              <a:path w="5422900" h="1028700">
                <a:moveTo>
                  <a:pt x="101605" y="0"/>
                </a:moveTo>
                <a:lnTo>
                  <a:pt x="5321295" y="0"/>
                </a:lnTo>
                <a:cubicBezTo>
                  <a:pt x="5377410" y="0"/>
                  <a:pt x="5422900" y="45490"/>
                  <a:pt x="5422900" y="101605"/>
                </a:cubicBezTo>
                <a:lnTo>
                  <a:pt x="5422900" y="927095"/>
                </a:lnTo>
                <a:cubicBezTo>
                  <a:pt x="5422900" y="983210"/>
                  <a:pt x="5377410" y="1028700"/>
                  <a:pt x="53212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39800" y="7270750"/>
            <a:ext cx="84207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Change: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39800" y="76708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Special rule for intermediary services removed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781050" y="8299450"/>
            <a:ext cx="5422900" cy="1333500"/>
          </a:xfrm>
          <a:custGeom>
            <a:avLst/>
            <a:gdLst/>
            <a:ahLst/>
            <a:cxnLst/>
            <a:rect l="l" t="t" r="r" b="b"/>
            <a:pathLst>
              <a:path w="5422900" h="1333500">
                <a:moveTo>
                  <a:pt x="101599" y="0"/>
                </a:moveTo>
                <a:lnTo>
                  <a:pt x="5321301" y="0"/>
                </a:lnTo>
                <a:cubicBezTo>
                  <a:pt x="5377412" y="0"/>
                  <a:pt x="5422900" y="45488"/>
                  <a:pt x="5422900" y="101599"/>
                </a:cubicBezTo>
                <a:lnTo>
                  <a:pt x="5422900" y="1231901"/>
                </a:lnTo>
                <a:cubicBezTo>
                  <a:pt x="5422900" y="1288012"/>
                  <a:pt x="5377412" y="1333500"/>
                  <a:pt x="5321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9800" y="8464550"/>
            <a:ext cx="99427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New Rule: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39800" y="88646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Place of supply determined by general rule (recipient's location)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00100" y="9842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25" name="Text 23"/>
          <p:cNvSpPr/>
          <p:nvPr/>
        </p:nvSpPr>
        <p:spPr>
          <a:xfrm>
            <a:off x="1130300" y="97917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Reduces disputes and improves export clarity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737350" y="1460500"/>
            <a:ext cx="8953500" cy="2933700"/>
          </a:xfrm>
          <a:custGeom>
            <a:avLst/>
            <a:gdLst/>
            <a:ahLst/>
            <a:cxnLst/>
            <a:rect l="l" t="t" r="r" b="b"/>
            <a:pathLst>
              <a:path w="8953500" h="2933700">
                <a:moveTo>
                  <a:pt x="152406" y="0"/>
                </a:moveTo>
                <a:lnTo>
                  <a:pt x="8801094" y="0"/>
                </a:lnTo>
                <a:cubicBezTo>
                  <a:pt x="8885209" y="0"/>
                  <a:pt x="8953500" y="68291"/>
                  <a:pt x="8953500" y="152406"/>
                </a:cubicBezTo>
                <a:lnTo>
                  <a:pt x="8953500" y="2781294"/>
                </a:lnTo>
                <a:cubicBezTo>
                  <a:pt x="8953500" y="2865409"/>
                  <a:pt x="8885209" y="2933700"/>
                  <a:pt x="8801094" y="2933700"/>
                </a:cubicBezTo>
                <a:lnTo>
                  <a:pt x="152406" y="2933700"/>
                </a:lnTo>
                <a:cubicBezTo>
                  <a:pt x="68291" y="2933700"/>
                  <a:pt x="0" y="2865409"/>
                  <a:pt x="0" y="2781294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091660" y="1968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4288" y="114300"/>
                </a:moveTo>
                <a:lnTo>
                  <a:pt x="100013" y="114300"/>
                </a:lnTo>
                <a:cubicBezTo>
                  <a:pt x="105787" y="114300"/>
                  <a:pt x="111026" y="110847"/>
                  <a:pt x="113228" y="105489"/>
                </a:cubicBezTo>
                <a:cubicBezTo>
                  <a:pt x="115431" y="100132"/>
                  <a:pt x="114240" y="94000"/>
                  <a:pt x="110133" y="89892"/>
                </a:cubicBezTo>
                <a:lnTo>
                  <a:pt x="82332" y="62091"/>
                </a:lnTo>
                <a:cubicBezTo>
                  <a:pt x="127159" y="27206"/>
                  <a:pt x="192048" y="30361"/>
                  <a:pt x="233243" y="71557"/>
                </a:cubicBezTo>
                <a:cubicBezTo>
                  <a:pt x="277892" y="116205"/>
                  <a:pt x="277892" y="188535"/>
                  <a:pt x="233243" y="233184"/>
                </a:cubicBezTo>
                <a:cubicBezTo>
                  <a:pt x="188595" y="277832"/>
                  <a:pt x="116265" y="277832"/>
                  <a:pt x="71616" y="233184"/>
                </a:cubicBezTo>
                <a:cubicBezTo>
                  <a:pt x="65544" y="227112"/>
                  <a:pt x="60305" y="220504"/>
                  <a:pt x="55900" y="213539"/>
                </a:cubicBezTo>
                <a:cubicBezTo>
                  <a:pt x="50244" y="204668"/>
                  <a:pt x="38457" y="202049"/>
                  <a:pt x="29587" y="207705"/>
                </a:cubicBezTo>
                <a:cubicBezTo>
                  <a:pt x="20717" y="213360"/>
                  <a:pt x="18098" y="225147"/>
                  <a:pt x="23753" y="234017"/>
                </a:cubicBezTo>
                <a:cubicBezTo>
                  <a:pt x="29587" y="243304"/>
                  <a:pt x="36552" y="252115"/>
                  <a:pt x="44648" y="260152"/>
                </a:cubicBezTo>
                <a:cubicBezTo>
                  <a:pt x="104180" y="319683"/>
                  <a:pt x="200620" y="319683"/>
                  <a:pt x="260152" y="260152"/>
                </a:cubicBezTo>
                <a:cubicBezTo>
                  <a:pt x="319683" y="200620"/>
                  <a:pt x="319683" y="104180"/>
                  <a:pt x="260152" y="44648"/>
                </a:cubicBezTo>
                <a:cubicBezTo>
                  <a:pt x="204073" y="-11490"/>
                  <a:pt x="115074" y="-14704"/>
                  <a:pt x="55185" y="35004"/>
                </a:cubicBezTo>
                <a:lnTo>
                  <a:pt x="24408" y="4167"/>
                </a:lnTo>
                <a:cubicBezTo>
                  <a:pt x="20300" y="119"/>
                  <a:pt x="14168" y="-1131"/>
                  <a:pt x="8811" y="1072"/>
                </a:cubicBezTo>
                <a:cubicBezTo>
                  <a:pt x="3453" y="3274"/>
                  <a:pt x="0" y="8513"/>
                  <a:pt x="0" y="14288"/>
                </a:cubicBezTo>
                <a:lnTo>
                  <a:pt x="0" y="100013"/>
                </a:lnTo>
                <a:cubicBezTo>
                  <a:pt x="0" y="107930"/>
                  <a:pt x="6370" y="114300"/>
                  <a:pt x="14288" y="11430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28" name="Text 26"/>
          <p:cNvSpPr/>
          <p:nvPr/>
        </p:nvSpPr>
        <p:spPr>
          <a:xfrm>
            <a:off x="7586960" y="1943100"/>
            <a:ext cx="2882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54 Amendments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7059910" y="2508250"/>
            <a:ext cx="4102100" cy="1841500"/>
          </a:xfrm>
          <a:custGeom>
            <a:avLst/>
            <a:gdLst/>
            <a:ahLst/>
            <a:cxnLst/>
            <a:rect l="l" t="t" r="r" b="b"/>
            <a:pathLst>
              <a:path w="4102100" h="1841500">
                <a:moveTo>
                  <a:pt x="101596" y="0"/>
                </a:moveTo>
                <a:lnTo>
                  <a:pt x="4000504" y="0"/>
                </a:lnTo>
                <a:cubicBezTo>
                  <a:pt x="4056614" y="0"/>
                  <a:pt x="4102100" y="45486"/>
                  <a:pt x="4102100" y="101596"/>
                </a:cubicBezTo>
                <a:lnTo>
                  <a:pt x="4102100" y="1739904"/>
                </a:lnTo>
                <a:cubicBezTo>
                  <a:pt x="4102100" y="1796014"/>
                  <a:pt x="4056614" y="1841500"/>
                  <a:pt x="4000504" y="1841500"/>
                </a:cubicBezTo>
                <a:lnTo>
                  <a:pt x="101596" y="1841500"/>
                </a:lnTo>
                <a:cubicBezTo>
                  <a:pt x="45486" y="1841500"/>
                  <a:pt x="0" y="1796014"/>
                  <a:pt x="0" y="1739904"/>
                </a:cubicBezTo>
                <a:lnTo>
                  <a:pt x="0" y="101596"/>
                </a:lnTo>
                <a:cubicBezTo>
                  <a:pt x="0" y="45523"/>
                  <a:pt x="45523" y="0"/>
                  <a:pt x="101596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269460" y="2724150"/>
            <a:ext cx="133935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54(6)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7269460" y="3124200"/>
            <a:ext cx="3784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Provisional refunds for inverted duty structure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7320260" y="3886200"/>
            <a:ext cx="152400" cy="203200"/>
          </a:xfrm>
          <a:custGeom>
            <a:avLst/>
            <a:gdLst/>
            <a:ahLst/>
            <a:cxnLst/>
            <a:rect l="l" t="t" r="r" b="b"/>
            <a:pathLst>
              <a:path w="152400" h="203200">
                <a:moveTo>
                  <a:pt x="85169" y="6906"/>
                </a:moveTo>
                <a:cubicBezTo>
                  <a:pt x="80208" y="1945"/>
                  <a:pt x="72152" y="1945"/>
                  <a:pt x="67191" y="6906"/>
                </a:cubicBezTo>
                <a:lnTo>
                  <a:pt x="3691" y="70406"/>
                </a:lnTo>
                <a:cubicBezTo>
                  <a:pt x="-1270" y="75367"/>
                  <a:pt x="-1270" y="83423"/>
                  <a:pt x="3691" y="88384"/>
                </a:cubicBezTo>
                <a:cubicBezTo>
                  <a:pt x="8652" y="93345"/>
                  <a:pt x="16708" y="93345"/>
                  <a:pt x="21669" y="88384"/>
                </a:cubicBezTo>
                <a:lnTo>
                  <a:pt x="63500" y="46553"/>
                </a:lnTo>
                <a:lnTo>
                  <a:pt x="63500" y="193675"/>
                </a:lnTo>
                <a:cubicBezTo>
                  <a:pt x="63500" y="200700"/>
                  <a:pt x="69175" y="206375"/>
                  <a:pt x="76200" y="206375"/>
                </a:cubicBezTo>
                <a:cubicBezTo>
                  <a:pt x="83225" y="206375"/>
                  <a:pt x="88900" y="200700"/>
                  <a:pt x="88900" y="193675"/>
                </a:cubicBezTo>
                <a:lnTo>
                  <a:pt x="88900" y="46553"/>
                </a:lnTo>
                <a:lnTo>
                  <a:pt x="130731" y="88384"/>
                </a:lnTo>
                <a:cubicBezTo>
                  <a:pt x="135692" y="93345"/>
                  <a:pt x="143748" y="93345"/>
                  <a:pt x="148709" y="88384"/>
                </a:cubicBezTo>
                <a:cubicBezTo>
                  <a:pt x="153670" y="83423"/>
                  <a:pt x="153670" y="75367"/>
                  <a:pt x="148709" y="70406"/>
                </a:cubicBezTo>
                <a:lnTo>
                  <a:pt x="85209" y="6906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3" name="Text 31"/>
          <p:cNvSpPr/>
          <p:nvPr/>
        </p:nvSpPr>
        <p:spPr>
          <a:xfrm>
            <a:off x="7625060" y="3835400"/>
            <a:ext cx="1841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Improved cash flow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1375330" y="2508250"/>
            <a:ext cx="4102100" cy="1841500"/>
          </a:xfrm>
          <a:custGeom>
            <a:avLst/>
            <a:gdLst/>
            <a:ahLst/>
            <a:cxnLst/>
            <a:rect l="l" t="t" r="r" b="b"/>
            <a:pathLst>
              <a:path w="4102100" h="1841500">
                <a:moveTo>
                  <a:pt x="101596" y="0"/>
                </a:moveTo>
                <a:lnTo>
                  <a:pt x="4000504" y="0"/>
                </a:lnTo>
                <a:cubicBezTo>
                  <a:pt x="4056614" y="0"/>
                  <a:pt x="4102100" y="45486"/>
                  <a:pt x="4102100" y="101596"/>
                </a:cubicBezTo>
                <a:lnTo>
                  <a:pt x="4102100" y="1739904"/>
                </a:lnTo>
                <a:cubicBezTo>
                  <a:pt x="4102100" y="1796014"/>
                  <a:pt x="4056614" y="1841500"/>
                  <a:pt x="4000504" y="1841500"/>
                </a:cubicBezTo>
                <a:lnTo>
                  <a:pt x="101596" y="1841500"/>
                </a:lnTo>
                <a:cubicBezTo>
                  <a:pt x="45486" y="1841500"/>
                  <a:pt x="0" y="1796014"/>
                  <a:pt x="0" y="1739904"/>
                </a:cubicBezTo>
                <a:lnTo>
                  <a:pt x="0" y="101596"/>
                </a:lnTo>
                <a:cubicBezTo>
                  <a:pt x="0" y="45523"/>
                  <a:pt x="45523" y="0"/>
                  <a:pt x="101596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1584880" y="2724150"/>
            <a:ext cx="1418828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54(14)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1584880" y="3124200"/>
            <a:ext cx="3784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Minimum threshold removed for export refunds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1610280" y="38862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38" name="Text 36"/>
          <p:cNvSpPr/>
          <p:nvPr/>
        </p:nvSpPr>
        <p:spPr>
          <a:xfrm>
            <a:off x="11940480" y="3835400"/>
            <a:ext cx="1930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All claims processed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750991" y="4483958"/>
            <a:ext cx="8953500" cy="3771900"/>
          </a:xfrm>
          <a:custGeom>
            <a:avLst/>
            <a:gdLst/>
            <a:ahLst/>
            <a:cxnLst/>
            <a:rect l="l" t="t" r="r" b="b"/>
            <a:pathLst>
              <a:path w="8953500" h="3771900">
                <a:moveTo>
                  <a:pt x="152385" y="0"/>
                </a:moveTo>
                <a:lnTo>
                  <a:pt x="8801115" y="0"/>
                </a:lnTo>
                <a:cubicBezTo>
                  <a:pt x="8885275" y="0"/>
                  <a:pt x="8953500" y="68225"/>
                  <a:pt x="8953500" y="152385"/>
                </a:cubicBezTo>
                <a:lnTo>
                  <a:pt x="8953500" y="3619515"/>
                </a:lnTo>
                <a:cubicBezTo>
                  <a:pt x="8953500" y="3703675"/>
                  <a:pt x="8885275" y="3771900"/>
                  <a:pt x="8801115" y="3771900"/>
                </a:cubicBezTo>
                <a:lnTo>
                  <a:pt x="152385" y="3771900"/>
                </a:lnTo>
                <a:cubicBezTo>
                  <a:pt x="68225" y="3771900"/>
                  <a:pt x="0" y="3703675"/>
                  <a:pt x="0" y="3619515"/>
                </a:cubicBezTo>
                <a:lnTo>
                  <a:pt x="0" y="152385"/>
                </a:lnTo>
                <a:cubicBezTo>
                  <a:pt x="0" y="68281"/>
                  <a:pt x="68281" y="0"/>
                  <a:pt x="152385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941917" y="4559300"/>
            <a:ext cx="381000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228600" y="19050"/>
                </a:moveTo>
                <a:lnTo>
                  <a:pt x="304800" y="19050"/>
                </a:lnTo>
                <a:cubicBezTo>
                  <a:pt x="315337" y="19050"/>
                  <a:pt x="323850" y="27563"/>
                  <a:pt x="323850" y="38100"/>
                </a:cubicBezTo>
                <a:cubicBezTo>
                  <a:pt x="323850" y="48637"/>
                  <a:pt x="315337" y="57150"/>
                  <a:pt x="304800" y="57150"/>
                </a:cubicBezTo>
                <a:lnTo>
                  <a:pt x="237173" y="57150"/>
                </a:lnTo>
                <a:cubicBezTo>
                  <a:pt x="234077" y="72509"/>
                  <a:pt x="223540" y="85189"/>
                  <a:pt x="209550" y="91261"/>
                </a:cubicBezTo>
                <a:lnTo>
                  <a:pt x="209550" y="266700"/>
                </a:lnTo>
                <a:lnTo>
                  <a:pt x="304800" y="266700"/>
                </a:lnTo>
                <a:cubicBezTo>
                  <a:pt x="315337" y="266700"/>
                  <a:pt x="323850" y="275213"/>
                  <a:pt x="323850" y="285750"/>
                </a:cubicBezTo>
                <a:cubicBezTo>
                  <a:pt x="323850" y="296287"/>
                  <a:pt x="315337" y="304800"/>
                  <a:pt x="304800" y="304800"/>
                </a:cubicBezTo>
                <a:lnTo>
                  <a:pt x="76200" y="304800"/>
                </a:lnTo>
                <a:cubicBezTo>
                  <a:pt x="65663" y="304800"/>
                  <a:pt x="57150" y="296287"/>
                  <a:pt x="57150" y="285750"/>
                </a:cubicBezTo>
                <a:cubicBezTo>
                  <a:pt x="57150" y="275213"/>
                  <a:pt x="65663" y="266700"/>
                  <a:pt x="76200" y="266700"/>
                </a:cubicBezTo>
                <a:lnTo>
                  <a:pt x="171450" y="266700"/>
                </a:lnTo>
                <a:lnTo>
                  <a:pt x="171450" y="91261"/>
                </a:lnTo>
                <a:cubicBezTo>
                  <a:pt x="157460" y="85130"/>
                  <a:pt x="146923" y="72450"/>
                  <a:pt x="143828" y="57150"/>
                </a:cubicBezTo>
                <a:lnTo>
                  <a:pt x="76200" y="57150"/>
                </a:lnTo>
                <a:cubicBezTo>
                  <a:pt x="65663" y="57150"/>
                  <a:pt x="57150" y="48637"/>
                  <a:pt x="57150" y="38100"/>
                </a:cubicBezTo>
                <a:cubicBezTo>
                  <a:pt x="57150" y="27563"/>
                  <a:pt x="65663" y="19050"/>
                  <a:pt x="76200" y="19050"/>
                </a:cubicBezTo>
                <a:lnTo>
                  <a:pt x="152400" y="19050"/>
                </a:lnTo>
                <a:cubicBezTo>
                  <a:pt x="161092" y="7501"/>
                  <a:pt x="174903" y="0"/>
                  <a:pt x="190500" y="0"/>
                </a:cubicBezTo>
                <a:cubicBezTo>
                  <a:pt x="206097" y="0"/>
                  <a:pt x="219908" y="7501"/>
                  <a:pt x="228600" y="19050"/>
                </a:cubicBezTo>
                <a:close/>
                <a:moveTo>
                  <a:pt x="261699" y="190500"/>
                </a:moveTo>
                <a:lnTo>
                  <a:pt x="347901" y="190500"/>
                </a:lnTo>
                <a:lnTo>
                  <a:pt x="304800" y="116562"/>
                </a:lnTo>
                <a:lnTo>
                  <a:pt x="261699" y="190500"/>
                </a:lnTo>
                <a:close/>
                <a:moveTo>
                  <a:pt x="304800" y="247650"/>
                </a:moveTo>
                <a:cubicBezTo>
                  <a:pt x="267355" y="247650"/>
                  <a:pt x="236220" y="227409"/>
                  <a:pt x="229791" y="200680"/>
                </a:cubicBezTo>
                <a:cubicBezTo>
                  <a:pt x="228243" y="194131"/>
                  <a:pt x="230386" y="187404"/>
                  <a:pt x="233779" y="181570"/>
                </a:cubicBezTo>
                <a:lnTo>
                  <a:pt x="290453" y="84415"/>
                </a:lnTo>
                <a:cubicBezTo>
                  <a:pt x="293430" y="79296"/>
                  <a:pt x="298906" y="76200"/>
                  <a:pt x="304800" y="76200"/>
                </a:cubicBezTo>
                <a:cubicBezTo>
                  <a:pt x="310694" y="76200"/>
                  <a:pt x="316170" y="79355"/>
                  <a:pt x="319147" y="84415"/>
                </a:cubicBezTo>
                <a:lnTo>
                  <a:pt x="375821" y="181570"/>
                </a:lnTo>
                <a:cubicBezTo>
                  <a:pt x="379214" y="187404"/>
                  <a:pt x="381357" y="194131"/>
                  <a:pt x="379809" y="200680"/>
                </a:cubicBezTo>
                <a:cubicBezTo>
                  <a:pt x="373380" y="227350"/>
                  <a:pt x="342245" y="247650"/>
                  <a:pt x="304800" y="247650"/>
                </a:cubicBezTo>
                <a:close/>
                <a:moveTo>
                  <a:pt x="75486" y="116562"/>
                </a:moveTo>
                <a:lnTo>
                  <a:pt x="32385" y="190500"/>
                </a:lnTo>
                <a:lnTo>
                  <a:pt x="118646" y="190500"/>
                </a:lnTo>
                <a:lnTo>
                  <a:pt x="75486" y="116562"/>
                </a:lnTo>
                <a:close/>
                <a:moveTo>
                  <a:pt x="536" y="200680"/>
                </a:moveTo>
                <a:cubicBezTo>
                  <a:pt x="-1012" y="194131"/>
                  <a:pt x="1131" y="187404"/>
                  <a:pt x="4524" y="181570"/>
                </a:cubicBezTo>
                <a:lnTo>
                  <a:pt x="61198" y="84415"/>
                </a:lnTo>
                <a:cubicBezTo>
                  <a:pt x="64175" y="79296"/>
                  <a:pt x="69652" y="76200"/>
                  <a:pt x="75545" y="76200"/>
                </a:cubicBezTo>
                <a:cubicBezTo>
                  <a:pt x="81439" y="76200"/>
                  <a:pt x="86916" y="79355"/>
                  <a:pt x="89892" y="84415"/>
                </a:cubicBezTo>
                <a:lnTo>
                  <a:pt x="146566" y="181570"/>
                </a:lnTo>
                <a:cubicBezTo>
                  <a:pt x="149959" y="187404"/>
                  <a:pt x="152102" y="194131"/>
                  <a:pt x="150555" y="200680"/>
                </a:cubicBezTo>
                <a:cubicBezTo>
                  <a:pt x="144125" y="227350"/>
                  <a:pt x="112990" y="247650"/>
                  <a:pt x="75545" y="247650"/>
                </a:cubicBezTo>
                <a:cubicBezTo>
                  <a:pt x="38100" y="247650"/>
                  <a:pt x="6965" y="227409"/>
                  <a:pt x="536" y="20068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41" name="Text 39"/>
          <p:cNvSpPr/>
          <p:nvPr/>
        </p:nvSpPr>
        <p:spPr>
          <a:xfrm>
            <a:off x="7502084" y="4535959"/>
            <a:ext cx="4152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101A(1A) - Interim Appellate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956671" y="4992044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059910" y="5007747"/>
            <a:ext cx="620216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Issue: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7251700" y="53467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National Appellate Authority for Advance Rulings (NAAAR) not yet constituted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6956671" y="6122301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132417" y="6161988"/>
            <a:ext cx="88721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Solution: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7180560" y="6565213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Government can authorize existing authority/tribunal to hear appeals under Section 101B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7091660" y="7219948"/>
            <a:ext cx="160040" cy="15875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50800" y="0"/>
                </a:moveTo>
                <a:cubicBezTo>
                  <a:pt x="57825" y="0"/>
                  <a:pt x="63500" y="5675"/>
                  <a:pt x="63500" y="12700"/>
                </a:cubicBezTo>
                <a:lnTo>
                  <a:pt x="63500" y="25400"/>
                </a:lnTo>
                <a:lnTo>
                  <a:pt x="114300" y="25400"/>
                </a:lnTo>
                <a:lnTo>
                  <a:pt x="114300" y="12700"/>
                </a:lnTo>
                <a:cubicBezTo>
                  <a:pt x="114300" y="5675"/>
                  <a:pt x="119975" y="0"/>
                  <a:pt x="127000" y="0"/>
                </a:cubicBezTo>
                <a:cubicBezTo>
                  <a:pt x="134025" y="0"/>
                  <a:pt x="139700" y="5675"/>
                  <a:pt x="139700" y="12700"/>
                </a:cubicBezTo>
                <a:lnTo>
                  <a:pt x="139700" y="25400"/>
                </a:lnTo>
                <a:lnTo>
                  <a:pt x="152400" y="25400"/>
                </a:lnTo>
                <a:cubicBezTo>
                  <a:pt x="166410" y="25400"/>
                  <a:pt x="177800" y="36790"/>
                  <a:pt x="177800" y="50800"/>
                </a:cubicBezTo>
                <a:lnTo>
                  <a:pt x="177800" y="165100"/>
                </a:lnTo>
                <a:cubicBezTo>
                  <a:pt x="177800" y="179110"/>
                  <a:pt x="166410" y="190500"/>
                  <a:pt x="152400" y="190500"/>
                </a:cubicBezTo>
                <a:lnTo>
                  <a:pt x="25400" y="190500"/>
                </a:lnTo>
                <a:cubicBezTo>
                  <a:pt x="11390" y="190500"/>
                  <a:pt x="0" y="179110"/>
                  <a:pt x="0" y="165100"/>
                </a:cubicBezTo>
                <a:lnTo>
                  <a:pt x="0" y="50800"/>
                </a:lnTo>
                <a:cubicBezTo>
                  <a:pt x="0" y="36790"/>
                  <a:pt x="11390" y="25400"/>
                  <a:pt x="25400" y="25400"/>
                </a:cubicBezTo>
                <a:lnTo>
                  <a:pt x="38100" y="25400"/>
                </a:lnTo>
                <a:lnTo>
                  <a:pt x="38100" y="12700"/>
                </a:lnTo>
                <a:cubicBezTo>
                  <a:pt x="38100" y="5675"/>
                  <a:pt x="43775" y="0"/>
                  <a:pt x="50800" y="0"/>
                </a:cubicBezTo>
                <a:close/>
                <a:moveTo>
                  <a:pt x="122396" y="90765"/>
                </a:moveTo>
                <a:cubicBezTo>
                  <a:pt x="125174" y="86320"/>
                  <a:pt x="123825" y="80447"/>
                  <a:pt x="119380" y="77629"/>
                </a:cubicBezTo>
                <a:cubicBezTo>
                  <a:pt x="114935" y="74811"/>
                  <a:pt x="109061" y="76200"/>
                  <a:pt x="106243" y="80645"/>
                </a:cubicBezTo>
                <a:lnTo>
                  <a:pt x="81875" y="119658"/>
                </a:lnTo>
                <a:lnTo>
                  <a:pt x="71160" y="105370"/>
                </a:lnTo>
                <a:cubicBezTo>
                  <a:pt x="67985" y="101163"/>
                  <a:pt x="62032" y="100290"/>
                  <a:pt x="57825" y="103465"/>
                </a:cubicBezTo>
                <a:cubicBezTo>
                  <a:pt x="53618" y="106640"/>
                  <a:pt x="52745" y="112593"/>
                  <a:pt x="55920" y="116800"/>
                </a:cubicBezTo>
                <a:lnTo>
                  <a:pt x="74970" y="142200"/>
                </a:lnTo>
                <a:cubicBezTo>
                  <a:pt x="76835" y="144701"/>
                  <a:pt x="79851" y="146129"/>
                  <a:pt x="82987" y="146010"/>
                </a:cubicBezTo>
                <a:cubicBezTo>
                  <a:pt x="86122" y="145891"/>
                  <a:pt x="88979" y="144224"/>
                  <a:pt x="90646" y="141526"/>
                </a:cubicBezTo>
                <a:lnTo>
                  <a:pt x="122396" y="90726"/>
                </a:ln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49" name="Text 47"/>
          <p:cNvSpPr/>
          <p:nvPr/>
        </p:nvSpPr>
        <p:spPr>
          <a:xfrm>
            <a:off x="7421301" y="7200900"/>
            <a:ext cx="254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Effective from April 1, 2026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750991" y="7791751"/>
            <a:ext cx="8953500" cy="1028700"/>
          </a:xfrm>
          <a:custGeom>
            <a:avLst/>
            <a:gdLst/>
            <a:ahLst/>
            <a:cxnLst/>
            <a:rect l="l" t="t" r="r" b="b"/>
            <a:pathLst>
              <a:path w="8953500" h="1028700">
                <a:moveTo>
                  <a:pt x="152402" y="0"/>
                </a:moveTo>
                <a:lnTo>
                  <a:pt x="8801098" y="0"/>
                </a:lnTo>
                <a:cubicBezTo>
                  <a:pt x="8885267" y="0"/>
                  <a:pt x="8953500" y="68233"/>
                  <a:pt x="8953500" y="152402"/>
                </a:cubicBezTo>
                <a:lnTo>
                  <a:pt x="8953500" y="876298"/>
                </a:lnTo>
                <a:cubicBezTo>
                  <a:pt x="8953500" y="960467"/>
                  <a:pt x="8885267" y="1028700"/>
                  <a:pt x="8801098" y="1028700"/>
                </a:cubicBezTo>
                <a:lnTo>
                  <a:pt x="152402" y="1028700"/>
                </a:lnTo>
                <a:cubicBezTo>
                  <a:pt x="68233" y="1028700"/>
                  <a:pt x="0" y="960467"/>
                  <a:pt x="0" y="876298"/>
                </a:cubicBezTo>
                <a:lnTo>
                  <a:pt x="0" y="152402"/>
                </a:lnTo>
                <a:cubicBezTo>
                  <a:pt x="0" y="68289"/>
                  <a:pt x="68289" y="0"/>
                  <a:pt x="152402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040860" y="7984173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145306" y="190500"/>
                </a:moveTo>
                <a:cubicBezTo>
                  <a:pt x="148927" y="179437"/>
                  <a:pt x="156170" y="169416"/>
                  <a:pt x="164356" y="160784"/>
                </a:cubicBezTo>
                <a:cubicBezTo>
                  <a:pt x="180578" y="143718"/>
                  <a:pt x="190500" y="120650"/>
                  <a:pt x="190500" y="95250"/>
                </a:cubicBezTo>
                <a:cubicBezTo>
                  <a:pt x="190500" y="42664"/>
                  <a:pt x="147836" y="0"/>
                  <a:pt x="95250" y="0"/>
                </a:cubicBezTo>
                <a:cubicBezTo>
                  <a:pt x="42664" y="0"/>
                  <a:pt x="0" y="42664"/>
                  <a:pt x="0" y="95250"/>
                </a:cubicBezTo>
                <a:cubicBezTo>
                  <a:pt x="0" y="120650"/>
                  <a:pt x="9922" y="143718"/>
                  <a:pt x="26144" y="160784"/>
                </a:cubicBezTo>
                <a:cubicBezTo>
                  <a:pt x="34330" y="169416"/>
                  <a:pt x="41622" y="179437"/>
                  <a:pt x="45194" y="190500"/>
                </a:cubicBezTo>
                <a:lnTo>
                  <a:pt x="145256" y="190500"/>
                </a:lnTo>
                <a:close/>
                <a:moveTo>
                  <a:pt x="142875" y="214313"/>
                </a:moveTo>
                <a:lnTo>
                  <a:pt x="47625" y="214313"/>
                </a:lnTo>
                <a:lnTo>
                  <a:pt x="47625" y="222250"/>
                </a:lnTo>
                <a:cubicBezTo>
                  <a:pt x="47625" y="244177"/>
                  <a:pt x="65385" y="261937"/>
                  <a:pt x="87313" y="261937"/>
                </a:cubicBezTo>
                <a:lnTo>
                  <a:pt x="103188" y="261937"/>
                </a:lnTo>
                <a:cubicBezTo>
                  <a:pt x="125115" y="261937"/>
                  <a:pt x="142875" y="244177"/>
                  <a:pt x="142875" y="222250"/>
                </a:cubicBezTo>
                <a:lnTo>
                  <a:pt x="142875" y="214313"/>
                </a:lnTo>
                <a:close/>
                <a:moveTo>
                  <a:pt x="91281" y="55563"/>
                </a:moveTo>
                <a:cubicBezTo>
                  <a:pt x="71537" y="55563"/>
                  <a:pt x="55563" y="71537"/>
                  <a:pt x="55563" y="91281"/>
                </a:cubicBezTo>
                <a:cubicBezTo>
                  <a:pt x="55563" y="97879"/>
                  <a:pt x="50254" y="103188"/>
                  <a:pt x="43656" y="103188"/>
                </a:cubicBezTo>
                <a:cubicBezTo>
                  <a:pt x="37058" y="103188"/>
                  <a:pt x="31750" y="97879"/>
                  <a:pt x="31750" y="91281"/>
                </a:cubicBezTo>
                <a:cubicBezTo>
                  <a:pt x="31750" y="58390"/>
                  <a:pt x="58390" y="31750"/>
                  <a:pt x="91281" y="31750"/>
                </a:cubicBezTo>
                <a:cubicBezTo>
                  <a:pt x="97879" y="31750"/>
                  <a:pt x="103188" y="37058"/>
                  <a:pt x="103188" y="43656"/>
                </a:cubicBezTo>
                <a:cubicBezTo>
                  <a:pt x="103188" y="50254"/>
                  <a:pt x="97879" y="55563"/>
                  <a:pt x="91281" y="55563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52" name="Text 50"/>
          <p:cNvSpPr/>
          <p:nvPr/>
        </p:nvSpPr>
        <p:spPr>
          <a:xfrm>
            <a:off x="7472660" y="8829761"/>
            <a:ext cx="1462286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Budget Theme: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7576024" y="7946081"/>
            <a:ext cx="7764661" cy="5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chemeClr val="bg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"Yuva Shakti-driven, execution-focused" - shifting from policy intent to system-level delivery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JANUARY 2026 ONWARDS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Compliance &amp; Portal Changes: Hard Validations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5956300" cy="4406900"/>
          </a:xfrm>
          <a:custGeom>
            <a:avLst/>
            <a:gdLst/>
            <a:ahLst/>
            <a:cxnLst/>
            <a:rect l="l" t="t" r="r" b="b"/>
            <a:pathLst>
              <a:path w="5956300" h="4406900">
                <a:moveTo>
                  <a:pt x="152391" y="0"/>
                </a:moveTo>
                <a:lnTo>
                  <a:pt x="5803909" y="0"/>
                </a:lnTo>
                <a:cubicBezTo>
                  <a:pt x="5888072" y="0"/>
                  <a:pt x="5956300" y="68228"/>
                  <a:pt x="5956300" y="152391"/>
                </a:cubicBezTo>
                <a:lnTo>
                  <a:pt x="5956300" y="4254509"/>
                </a:lnTo>
                <a:cubicBezTo>
                  <a:pt x="5956300" y="4338672"/>
                  <a:pt x="5888072" y="4406900"/>
                  <a:pt x="5803909" y="4406900"/>
                </a:cubicBezTo>
                <a:lnTo>
                  <a:pt x="152391" y="4406900"/>
                </a:lnTo>
                <a:cubicBezTo>
                  <a:pt x="68228" y="4406900"/>
                  <a:pt x="0" y="4338672"/>
                  <a:pt x="0" y="4254509"/>
                </a:cubicBezTo>
                <a:lnTo>
                  <a:pt x="0" y="152391"/>
                </a:lnTo>
                <a:cubicBezTo>
                  <a:pt x="0" y="68284"/>
                  <a:pt x="68284" y="0"/>
                  <a:pt x="152391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2800" y="1968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18599" y="245566"/>
                </a:moveTo>
                <a:lnTo>
                  <a:pt x="59234" y="86201"/>
                </a:lnTo>
                <a:cubicBezTo>
                  <a:pt x="45899" y="104894"/>
                  <a:pt x="38100" y="127754"/>
                  <a:pt x="38100" y="152400"/>
                </a:cubicBezTo>
                <a:cubicBezTo>
                  <a:pt x="38100" y="215503"/>
                  <a:pt x="89297" y="266700"/>
                  <a:pt x="152400" y="266700"/>
                </a:cubicBezTo>
                <a:cubicBezTo>
                  <a:pt x="177105" y="266700"/>
                  <a:pt x="199965" y="258901"/>
                  <a:pt x="218599" y="245566"/>
                </a:cubicBezTo>
                <a:close/>
                <a:moveTo>
                  <a:pt x="245566" y="218599"/>
                </a:moveTo>
                <a:cubicBezTo>
                  <a:pt x="258901" y="199906"/>
                  <a:pt x="266700" y="177046"/>
                  <a:pt x="266700" y="152400"/>
                </a:cubicBezTo>
                <a:cubicBezTo>
                  <a:pt x="266700" y="89297"/>
                  <a:pt x="215503" y="38100"/>
                  <a:pt x="152400" y="38100"/>
                </a:cubicBezTo>
                <a:cubicBezTo>
                  <a:pt x="127695" y="38100"/>
                  <a:pt x="104835" y="45899"/>
                  <a:pt x="86201" y="59234"/>
                </a:cubicBezTo>
                <a:lnTo>
                  <a:pt x="245566" y="218599"/>
                </a:lnTo>
                <a:close/>
                <a:moveTo>
                  <a:pt x="0" y="152400"/>
                </a:moveTo>
                <a:cubicBezTo>
                  <a:pt x="0" y="68288"/>
                  <a:pt x="68288" y="0"/>
                  <a:pt x="152400" y="0"/>
                </a:cubicBezTo>
                <a:cubicBezTo>
                  <a:pt x="236512" y="0"/>
                  <a:pt x="304800" y="68288"/>
                  <a:pt x="304800" y="152400"/>
                </a:cubicBezTo>
                <a:cubicBezTo>
                  <a:pt x="304800" y="236512"/>
                  <a:pt x="236512" y="304800"/>
                  <a:pt x="152400" y="304800"/>
                </a:cubicBezTo>
                <a:cubicBezTo>
                  <a:pt x="68288" y="304800"/>
                  <a:pt x="0" y="236512"/>
                  <a:pt x="0" y="15240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6" name="Text 4"/>
          <p:cNvSpPr/>
          <p:nvPr/>
        </p:nvSpPr>
        <p:spPr>
          <a:xfrm>
            <a:off x="1308100" y="1943100"/>
            <a:ext cx="3225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GSTR-3B Filing Restrictions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81050" y="2508250"/>
            <a:ext cx="5422900" cy="1333500"/>
          </a:xfrm>
          <a:custGeom>
            <a:avLst/>
            <a:gdLst/>
            <a:ahLst/>
            <a:cxnLst/>
            <a:rect l="l" t="t" r="r" b="b"/>
            <a:pathLst>
              <a:path w="5422900" h="1333500">
                <a:moveTo>
                  <a:pt x="101599" y="0"/>
                </a:moveTo>
                <a:lnTo>
                  <a:pt x="5321301" y="0"/>
                </a:lnTo>
                <a:cubicBezTo>
                  <a:pt x="5377412" y="0"/>
                  <a:pt x="5422900" y="45488"/>
                  <a:pt x="5422900" y="101599"/>
                </a:cubicBezTo>
                <a:lnTo>
                  <a:pt x="5422900" y="1231901"/>
                </a:lnTo>
                <a:cubicBezTo>
                  <a:pt x="5422900" y="1288012"/>
                  <a:pt x="5377412" y="1333500"/>
                  <a:pt x="5321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9800" y="2673350"/>
            <a:ext cx="249902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Hard Validation Introduced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39800" y="30734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GSTR-3B filing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blocked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when ITC reported doesn't match eligible balances in GSTR-2B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81050" y="4006850"/>
            <a:ext cx="5422900" cy="1028700"/>
          </a:xfrm>
          <a:custGeom>
            <a:avLst/>
            <a:gdLst/>
            <a:ahLst/>
            <a:cxnLst/>
            <a:rect l="l" t="t" r="r" b="b"/>
            <a:pathLst>
              <a:path w="5422900" h="1028700">
                <a:moveTo>
                  <a:pt x="101605" y="0"/>
                </a:moveTo>
                <a:lnTo>
                  <a:pt x="5321295" y="0"/>
                </a:lnTo>
                <a:cubicBezTo>
                  <a:pt x="5377410" y="0"/>
                  <a:pt x="5422900" y="45490"/>
                  <a:pt x="5422900" y="101605"/>
                </a:cubicBezTo>
                <a:lnTo>
                  <a:pt x="5422900" y="927095"/>
                </a:lnTo>
                <a:cubicBezTo>
                  <a:pt x="5422900" y="983210"/>
                  <a:pt x="5377410" y="1028700"/>
                  <a:pt x="53212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39800" y="4171950"/>
            <a:ext cx="1646337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Previous System: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39800" y="45720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Mismatches generated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warnings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but didn't prevent filing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81050" y="5200650"/>
            <a:ext cx="5422900" cy="622300"/>
          </a:xfrm>
          <a:custGeom>
            <a:avLst/>
            <a:gdLst/>
            <a:ahLst/>
            <a:cxnLst/>
            <a:rect l="l" t="t" r="r" b="b"/>
            <a:pathLst>
              <a:path w="5422900" h="622300">
                <a:moveTo>
                  <a:pt x="101603" y="0"/>
                </a:moveTo>
                <a:lnTo>
                  <a:pt x="5321297" y="0"/>
                </a:lnTo>
                <a:cubicBezTo>
                  <a:pt x="5377411" y="0"/>
                  <a:pt x="5422900" y="45489"/>
                  <a:pt x="5422900" y="101603"/>
                </a:cubicBezTo>
                <a:lnTo>
                  <a:pt x="5422900" y="520697"/>
                </a:lnTo>
                <a:cubicBezTo>
                  <a:pt x="5422900" y="576811"/>
                  <a:pt x="5377411" y="622300"/>
                  <a:pt x="5321297" y="622300"/>
                </a:cubicBezTo>
                <a:lnTo>
                  <a:pt x="101603" y="622300"/>
                </a:lnTo>
                <a:cubicBezTo>
                  <a:pt x="45489" y="622300"/>
                  <a:pt x="0" y="576811"/>
                  <a:pt x="0" y="5206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9800" y="53594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Impact: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Non-reconciled returns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cannot be submitted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14350" y="6305550"/>
            <a:ext cx="5956300" cy="3924300"/>
          </a:xfrm>
          <a:custGeom>
            <a:avLst/>
            <a:gdLst/>
            <a:ahLst/>
            <a:cxnLst/>
            <a:rect l="l" t="t" r="r" b="b"/>
            <a:pathLst>
              <a:path w="5956300" h="3924300">
                <a:moveTo>
                  <a:pt x="152381" y="0"/>
                </a:moveTo>
                <a:lnTo>
                  <a:pt x="5803919" y="0"/>
                </a:lnTo>
                <a:cubicBezTo>
                  <a:pt x="5888021" y="0"/>
                  <a:pt x="5956300" y="68279"/>
                  <a:pt x="5956300" y="152381"/>
                </a:cubicBezTo>
                <a:lnTo>
                  <a:pt x="5956300" y="3771919"/>
                </a:lnTo>
                <a:cubicBezTo>
                  <a:pt x="5956300" y="3856021"/>
                  <a:pt x="5888021" y="3924300"/>
                  <a:pt x="5803919" y="3924300"/>
                </a:cubicBezTo>
                <a:lnTo>
                  <a:pt x="152381" y="3924300"/>
                </a:lnTo>
                <a:cubicBezTo>
                  <a:pt x="68279" y="3924300"/>
                  <a:pt x="0" y="3856021"/>
                  <a:pt x="0" y="3771919"/>
                </a:cubicBezTo>
                <a:lnTo>
                  <a:pt x="0" y="152381"/>
                </a:lnTo>
                <a:cubicBezTo>
                  <a:pt x="0" y="68223"/>
                  <a:pt x="68223" y="0"/>
                  <a:pt x="152381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2800" y="65913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0"/>
                </a:moveTo>
                <a:cubicBezTo>
                  <a:pt x="161151" y="0"/>
                  <a:pt x="169188" y="4822"/>
                  <a:pt x="173355" y="12502"/>
                </a:cubicBezTo>
                <a:lnTo>
                  <a:pt x="301943" y="250627"/>
                </a:lnTo>
                <a:cubicBezTo>
                  <a:pt x="305931" y="258008"/>
                  <a:pt x="305753" y="266938"/>
                  <a:pt x="301466" y="274141"/>
                </a:cubicBezTo>
                <a:cubicBezTo>
                  <a:pt x="297180" y="281345"/>
                  <a:pt x="289381" y="285750"/>
                  <a:pt x="280987" y="285750"/>
                </a:cubicBezTo>
                <a:lnTo>
                  <a:pt x="23813" y="285750"/>
                </a:lnTo>
                <a:cubicBezTo>
                  <a:pt x="15419" y="285750"/>
                  <a:pt x="7680" y="281345"/>
                  <a:pt x="3334" y="274141"/>
                </a:cubicBezTo>
                <a:cubicBezTo>
                  <a:pt x="-1012" y="266938"/>
                  <a:pt x="-1131" y="258008"/>
                  <a:pt x="2858" y="250627"/>
                </a:cubicBezTo>
                <a:lnTo>
                  <a:pt x="131445" y="12502"/>
                </a:lnTo>
                <a:cubicBezTo>
                  <a:pt x="135612" y="4822"/>
                  <a:pt x="143649" y="0"/>
                  <a:pt x="152400" y="0"/>
                </a:cubicBezTo>
                <a:close/>
                <a:moveTo>
                  <a:pt x="152400" y="100013"/>
                </a:moveTo>
                <a:cubicBezTo>
                  <a:pt x="144482" y="100013"/>
                  <a:pt x="138113" y="106382"/>
                  <a:pt x="138113" y="114300"/>
                </a:cubicBezTo>
                <a:lnTo>
                  <a:pt x="138113" y="180975"/>
                </a:lnTo>
                <a:cubicBezTo>
                  <a:pt x="138113" y="188893"/>
                  <a:pt x="144482" y="195263"/>
                  <a:pt x="152400" y="195263"/>
                </a:cubicBezTo>
                <a:cubicBezTo>
                  <a:pt x="160318" y="195263"/>
                  <a:pt x="166688" y="188893"/>
                  <a:pt x="166688" y="180975"/>
                </a:cubicBezTo>
                <a:lnTo>
                  <a:pt x="166688" y="114300"/>
                </a:lnTo>
                <a:cubicBezTo>
                  <a:pt x="166688" y="106382"/>
                  <a:pt x="160318" y="100013"/>
                  <a:pt x="152400" y="100013"/>
                </a:cubicBezTo>
                <a:close/>
                <a:moveTo>
                  <a:pt x="168295" y="228600"/>
                </a:moveTo>
                <a:cubicBezTo>
                  <a:pt x="168656" y="222700"/>
                  <a:pt x="165714" y="217087"/>
                  <a:pt x="160656" y="214027"/>
                </a:cubicBezTo>
                <a:cubicBezTo>
                  <a:pt x="155599" y="210968"/>
                  <a:pt x="149261" y="210968"/>
                  <a:pt x="144203" y="214027"/>
                </a:cubicBezTo>
                <a:cubicBezTo>
                  <a:pt x="139145" y="217087"/>
                  <a:pt x="136203" y="222700"/>
                  <a:pt x="136565" y="228600"/>
                </a:cubicBezTo>
                <a:cubicBezTo>
                  <a:pt x="136203" y="234500"/>
                  <a:pt x="139145" y="240113"/>
                  <a:pt x="144203" y="243173"/>
                </a:cubicBezTo>
                <a:cubicBezTo>
                  <a:pt x="149261" y="246232"/>
                  <a:pt x="155599" y="246232"/>
                  <a:pt x="160656" y="243173"/>
                </a:cubicBezTo>
                <a:cubicBezTo>
                  <a:pt x="165714" y="240113"/>
                  <a:pt x="168656" y="234500"/>
                  <a:pt x="168295" y="228600"/>
                </a:cubicBezTo>
                <a:close/>
              </a:path>
            </a:pathLst>
          </a:custGeom>
          <a:solidFill>
            <a:srgbClr val="FF8904"/>
          </a:solidFill>
          <a:ln/>
        </p:spPr>
      </p:sp>
      <p:sp>
        <p:nvSpPr>
          <p:cNvPr id="17" name="Text 15"/>
          <p:cNvSpPr/>
          <p:nvPr/>
        </p:nvSpPr>
        <p:spPr>
          <a:xfrm>
            <a:off x="1308100" y="6565900"/>
            <a:ext cx="3479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Penalties for Non-Compliance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81050" y="7131050"/>
            <a:ext cx="2628900" cy="1333500"/>
          </a:xfrm>
          <a:custGeom>
            <a:avLst/>
            <a:gdLst/>
            <a:ahLst/>
            <a:cxnLst/>
            <a:rect l="l" t="t" r="r" b="b"/>
            <a:pathLst>
              <a:path w="2628900" h="1333500">
                <a:moveTo>
                  <a:pt x="101599" y="0"/>
                </a:moveTo>
                <a:lnTo>
                  <a:pt x="2527301" y="0"/>
                </a:lnTo>
                <a:cubicBezTo>
                  <a:pt x="2583412" y="0"/>
                  <a:pt x="2628900" y="45488"/>
                  <a:pt x="2628900" y="101599"/>
                </a:cubicBezTo>
                <a:lnTo>
                  <a:pt x="2628900" y="1231901"/>
                </a:lnTo>
                <a:cubicBezTo>
                  <a:pt x="2628900" y="1288012"/>
                  <a:pt x="2583412" y="1333500"/>
                  <a:pt x="2527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65200" y="7340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0" y="166529"/>
                </a:moveTo>
                <a:lnTo>
                  <a:pt x="0" y="43458"/>
                </a:lnTo>
                <a:cubicBezTo>
                  <a:pt x="0" y="34250"/>
                  <a:pt x="9565" y="28138"/>
                  <a:pt x="18375" y="30758"/>
                </a:cubicBezTo>
                <a:cubicBezTo>
                  <a:pt x="53181" y="41156"/>
                  <a:pt x="77788" y="32941"/>
                  <a:pt x="102552" y="24686"/>
                </a:cubicBezTo>
                <a:cubicBezTo>
                  <a:pt x="128151" y="16153"/>
                  <a:pt x="153908" y="7580"/>
                  <a:pt x="191175" y="19487"/>
                </a:cubicBezTo>
                <a:cubicBezTo>
                  <a:pt x="198517" y="21828"/>
                  <a:pt x="203200" y="28932"/>
                  <a:pt x="203200" y="36671"/>
                </a:cubicBezTo>
                <a:lnTo>
                  <a:pt x="203200" y="159742"/>
                </a:lnTo>
                <a:cubicBezTo>
                  <a:pt x="203200" y="168950"/>
                  <a:pt x="193635" y="175062"/>
                  <a:pt x="184864" y="172442"/>
                </a:cubicBezTo>
                <a:cubicBezTo>
                  <a:pt x="150058" y="162044"/>
                  <a:pt x="125413" y="170259"/>
                  <a:pt x="100687" y="178514"/>
                </a:cubicBezTo>
                <a:cubicBezTo>
                  <a:pt x="75089" y="187047"/>
                  <a:pt x="49332" y="195620"/>
                  <a:pt x="12065" y="183713"/>
                </a:cubicBezTo>
                <a:cubicBezTo>
                  <a:pt x="4723" y="181372"/>
                  <a:pt x="40" y="174268"/>
                  <a:pt x="40" y="166529"/>
                </a:cubicBezTo>
                <a:close/>
                <a:moveTo>
                  <a:pt x="133350" y="101600"/>
                </a:moveTo>
                <a:cubicBezTo>
                  <a:pt x="133350" y="80566"/>
                  <a:pt x="119142" y="63500"/>
                  <a:pt x="101600" y="63500"/>
                </a:cubicBezTo>
                <a:cubicBezTo>
                  <a:pt x="84058" y="63500"/>
                  <a:pt x="69850" y="80566"/>
                  <a:pt x="69850" y="101600"/>
                </a:cubicBezTo>
                <a:cubicBezTo>
                  <a:pt x="69850" y="122634"/>
                  <a:pt x="84058" y="139700"/>
                  <a:pt x="101600" y="139700"/>
                </a:cubicBezTo>
                <a:cubicBezTo>
                  <a:pt x="119142" y="139700"/>
                  <a:pt x="133350" y="122634"/>
                  <a:pt x="133350" y="101600"/>
                </a:cubicBezTo>
                <a:close/>
                <a:moveTo>
                  <a:pt x="47625" y="164148"/>
                </a:moveTo>
                <a:cubicBezTo>
                  <a:pt x="49371" y="164148"/>
                  <a:pt x="50760" y="162639"/>
                  <a:pt x="50483" y="160933"/>
                </a:cubicBezTo>
                <a:cubicBezTo>
                  <a:pt x="48657" y="149900"/>
                  <a:pt x="39767" y="141288"/>
                  <a:pt x="28575" y="139898"/>
                </a:cubicBezTo>
                <a:cubicBezTo>
                  <a:pt x="26829" y="139700"/>
                  <a:pt x="25400" y="141129"/>
                  <a:pt x="25400" y="142875"/>
                </a:cubicBezTo>
                <a:lnTo>
                  <a:pt x="25400" y="158710"/>
                </a:lnTo>
                <a:cubicBezTo>
                  <a:pt x="25400" y="160139"/>
                  <a:pt x="26353" y="161409"/>
                  <a:pt x="27781" y="161766"/>
                </a:cubicBezTo>
                <a:cubicBezTo>
                  <a:pt x="34885" y="163433"/>
                  <a:pt x="41394" y="164187"/>
                  <a:pt x="47625" y="164187"/>
                </a:cubicBezTo>
                <a:close/>
                <a:moveTo>
                  <a:pt x="174030" y="143867"/>
                </a:moveTo>
                <a:cubicBezTo>
                  <a:pt x="176014" y="144185"/>
                  <a:pt x="177800" y="142677"/>
                  <a:pt x="177800" y="140692"/>
                </a:cubicBezTo>
                <a:lnTo>
                  <a:pt x="177800" y="123785"/>
                </a:lnTo>
                <a:cubicBezTo>
                  <a:pt x="177800" y="122039"/>
                  <a:pt x="176371" y="120571"/>
                  <a:pt x="174625" y="120809"/>
                </a:cubicBezTo>
                <a:cubicBezTo>
                  <a:pt x="164624" y="122039"/>
                  <a:pt x="156408" y="129103"/>
                  <a:pt x="153511" y="138509"/>
                </a:cubicBezTo>
                <a:cubicBezTo>
                  <a:pt x="152956" y="140375"/>
                  <a:pt x="154424" y="142121"/>
                  <a:pt x="156369" y="142161"/>
                </a:cubicBezTo>
                <a:cubicBezTo>
                  <a:pt x="162004" y="142319"/>
                  <a:pt x="167878" y="142835"/>
                  <a:pt x="173990" y="143867"/>
                </a:cubicBezTo>
                <a:close/>
                <a:moveTo>
                  <a:pt x="177800" y="60325"/>
                </a:moveTo>
                <a:lnTo>
                  <a:pt x="177800" y="44490"/>
                </a:lnTo>
                <a:cubicBezTo>
                  <a:pt x="177800" y="43061"/>
                  <a:pt x="176808" y="41791"/>
                  <a:pt x="175419" y="41434"/>
                </a:cubicBezTo>
                <a:cubicBezTo>
                  <a:pt x="168315" y="39767"/>
                  <a:pt x="161806" y="39013"/>
                  <a:pt x="155575" y="39013"/>
                </a:cubicBezTo>
                <a:cubicBezTo>
                  <a:pt x="153829" y="39013"/>
                  <a:pt x="152440" y="40521"/>
                  <a:pt x="152718" y="42227"/>
                </a:cubicBezTo>
                <a:cubicBezTo>
                  <a:pt x="154543" y="53261"/>
                  <a:pt x="163433" y="61873"/>
                  <a:pt x="174625" y="63262"/>
                </a:cubicBezTo>
                <a:cubicBezTo>
                  <a:pt x="176371" y="63460"/>
                  <a:pt x="177800" y="62032"/>
                  <a:pt x="177800" y="60285"/>
                </a:cubicBezTo>
                <a:close/>
                <a:moveTo>
                  <a:pt x="49689" y="64651"/>
                </a:moveTo>
                <a:cubicBezTo>
                  <a:pt x="50244" y="62786"/>
                  <a:pt x="48776" y="61039"/>
                  <a:pt x="46831" y="61000"/>
                </a:cubicBezTo>
                <a:cubicBezTo>
                  <a:pt x="41196" y="60841"/>
                  <a:pt x="35322" y="60325"/>
                  <a:pt x="29210" y="59293"/>
                </a:cubicBezTo>
                <a:cubicBezTo>
                  <a:pt x="27226" y="58976"/>
                  <a:pt x="25440" y="60484"/>
                  <a:pt x="25440" y="62468"/>
                </a:cubicBezTo>
                <a:lnTo>
                  <a:pt x="25400" y="79375"/>
                </a:lnTo>
                <a:cubicBezTo>
                  <a:pt x="25400" y="81121"/>
                  <a:pt x="26829" y="82590"/>
                  <a:pt x="28575" y="82352"/>
                </a:cubicBezTo>
                <a:cubicBezTo>
                  <a:pt x="38576" y="81121"/>
                  <a:pt x="46792" y="74057"/>
                  <a:pt x="49689" y="64651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0" name="Text 18"/>
          <p:cNvSpPr/>
          <p:nvPr/>
        </p:nvSpPr>
        <p:spPr>
          <a:xfrm>
            <a:off x="1295400" y="7289800"/>
            <a:ext cx="9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Late Fees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39800" y="7696200"/>
            <a:ext cx="241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₹50/day (₹25 CGST + ₹25 SGST)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577530" y="7131050"/>
            <a:ext cx="2628900" cy="1333500"/>
          </a:xfrm>
          <a:custGeom>
            <a:avLst/>
            <a:gdLst/>
            <a:ahLst/>
            <a:cxnLst/>
            <a:rect l="l" t="t" r="r" b="b"/>
            <a:pathLst>
              <a:path w="2628900" h="1333500">
                <a:moveTo>
                  <a:pt x="101599" y="0"/>
                </a:moveTo>
                <a:lnTo>
                  <a:pt x="2527301" y="0"/>
                </a:lnTo>
                <a:cubicBezTo>
                  <a:pt x="2583412" y="0"/>
                  <a:pt x="2628900" y="45488"/>
                  <a:pt x="2628900" y="101599"/>
                </a:cubicBezTo>
                <a:lnTo>
                  <a:pt x="2628900" y="1231901"/>
                </a:lnTo>
                <a:cubicBezTo>
                  <a:pt x="2628900" y="1288012"/>
                  <a:pt x="2583412" y="1333500"/>
                  <a:pt x="2527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774380" y="73406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76200" y="50800"/>
                </a:moveTo>
                <a:cubicBezTo>
                  <a:pt x="76200" y="29772"/>
                  <a:pt x="59128" y="12700"/>
                  <a:pt x="38100" y="12700"/>
                </a:cubicBezTo>
                <a:cubicBezTo>
                  <a:pt x="17072" y="12700"/>
                  <a:pt x="0" y="29772"/>
                  <a:pt x="0" y="50800"/>
                </a:cubicBezTo>
                <a:cubicBezTo>
                  <a:pt x="0" y="71828"/>
                  <a:pt x="17072" y="88900"/>
                  <a:pt x="38100" y="88900"/>
                </a:cubicBezTo>
                <a:cubicBezTo>
                  <a:pt x="59128" y="88900"/>
                  <a:pt x="76200" y="71828"/>
                  <a:pt x="76200" y="50800"/>
                </a:cubicBezTo>
                <a:close/>
                <a:moveTo>
                  <a:pt x="177800" y="152400"/>
                </a:moveTo>
                <a:cubicBezTo>
                  <a:pt x="177800" y="131372"/>
                  <a:pt x="160728" y="114300"/>
                  <a:pt x="139700" y="114300"/>
                </a:cubicBezTo>
                <a:cubicBezTo>
                  <a:pt x="118672" y="114300"/>
                  <a:pt x="101600" y="131372"/>
                  <a:pt x="101600" y="152400"/>
                </a:cubicBezTo>
                <a:cubicBezTo>
                  <a:pt x="101600" y="173428"/>
                  <a:pt x="118672" y="190500"/>
                  <a:pt x="139700" y="190500"/>
                </a:cubicBezTo>
                <a:cubicBezTo>
                  <a:pt x="160728" y="190500"/>
                  <a:pt x="177800" y="173428"/>
                  <a:pt x="177800" y="152400"/>
                </a:cubicBezTo>
                <a:close/>
                <a:moveTo>
                  <a:pt x="174069" y="34369"/>
                </a:moveTo>
                <a:cubicBezTo>
                  <a:pt x="179030" y="29408"/>
                  <a:pt x="179030" y="21352"/>
                  <a:pt x="174069" y="16391"/>
                </a:cubicBezTo>
                <a:cubicBezTo>
                  <a:pt x="169108" y="11430"/>
                  <a:pt x="161052" y="11430"/>
                  <a:pt x="156091" y="16391"/>
                </a:cubicBezTo>
                <a:lnTo>
                  <a:pt x="3691" y="168791"/>
                </a:lnTo>
                <a:cubicBezTo>
                  <a:pt x="-1270" y="173752"/>
                  <a:pt x="-1270" y="181808"/>
                  <a:pt x="3691" y="186769"/>
                </a:cubicBezTo>
                <a:cubicBezTo>
                  <a:pt x="8652" y="191730"/>
                  <a:pt x="16708" y="191730"/>
                  <a:pt x="21669" y="186769"/>
                </a:cubicBezTo>
                <a:lnTo>
                  <a:pt x="174069" y="34369"/>
                </a:ln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4" name="Text 22"/>
          <p:cNvSpPr/>
          <p:nvPr/>
        </p:nvSpPr>
        <p:spPr>
          <a:xfrm>
            <a:off x="4091880" y="7289800"/>
            <a:ext cx="787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Interest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736280" y="76962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18% p.a. on unpaid tax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81050" y="8629650"/>
            <a:ext cx="2628900" cy="1333500"/>
          </a:xfrm>
          <a:custGeom>
            <a:avLst/>
            <a:gdLst/>
            <a:ahLst/>
            <a:cxnLst/>
            <a:rect l="l" t="t" r="r" b="b"/>
            <a:pathLst>
              <a:path w="2628900" h="1333500">
                <a:moveTo>
                  <a:pt x="101599" y="0"/>
                </a:moveTo>
                <a:lnTo>
                  <a:pt x="2527301" y="0"/>
                </a:lnTo>
                <a:cubicBezTo>
                  <a:pt x="2583412" y="0"/>
                  <a:pt x="2628900" y="45488"/>
                  <a:pt x="2628900" y="101599"/>
                </a:cubicBezTo>
                <a:lnTo>
                  <a:pt x="2628900" y="1231901"/>
                </a:lnTo>
                <a:cubicBezTo>
                  <a:pt x="2628900" y="1288012"/>
                  <a:pt x="2583412" y="1333500"/>
                  <a:pt x="2527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65200" y="88392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66278" y="66278"/>
                </a:moveTo>
                <a:cubicBezTo>
                  <a:pt x="70009" y="62547"/>
                  <a:pt x="76041" y="62547"/>
                  <a:pt x="79732" y="66278"/>
                </a:cubicBezTo>
                <a:lnTo>
                  <a:pt x="101560" y="88106"/>
                </a:lnTo>
                <a:lnTo>
                  <a:pt x="123388" y="66278"/>
                </a:lnTo>
                <a:cubicBezTo>
                  <a:pt x="127119" y="62547"/>
                  <a:pt x="133152" y="62547"/>
                  <a:pt x="136842" y="66278"/>
                </a:cubicBezTo>
                <a:cubicBezTo>
                  <a:pt x="140533" y="70009"/>
                  <a:pt x="140573" y="76041"/>
                  <a:pt x="136842" y="79732"/>
                </a:cubicBezTo>
                <a:lnTo>
                  <a:pt x="115014" y="101560"/>
                </a:lnTo>
                <a:lnTo>
                  <a:pt x="136842" y="123388"/>
                </a:lnTo>
                <a:cubicBezTo>
                  <a:pt x="140573" y="127119"/>
                  <a:pt x="140573" y="133152"/>
                  <a:pt x="136842" y="136842"/>
                </a:cubicBezTo>
                <a:cubicBezTo>
                  <a:pt x="133112" y="140533"/>
                  <a:pt x="127079" y="140573"/>
                  <a:pt x="123388" y="136842"/>
                </a:cubicBezTo>
                <a:lnTo>
                  <a:pt x="101560" y="115014"/>
                </a:lnTo>
                <a:lnTo>
                  <a:pt x="79732" y="136842"/>
                </a:lnTo>
                <a:cubicBezTo>
                  <a:pt x="76002" y="140573"/>
                  <a:pt x="69969" y="140573"/>
                  <a:pt x="66278" y="136842"/>
                </a:cubicBezTo>
                <a:cubicBezTo>
                  <a:pt x="62587" y="133112"/>
                  <a:pt x="62547" y="127079"/>
                  <a:pt x="66278" y="123388"/>
                </a:cubicBezTo>
                <a:lnTo>
                  <a:pt x="88106" y="101560"/>
                </a:lnTo>
                <a:lnTo>
                  <a:pt x="66278" y="79732"/>
                </a:lnTo>
                <a:cubicBezTo>
                  <a:pt x="62547" y="76002"/>
                  <a:pt x="62547" y="69969"/>
                  <a:pt x="66278" y="66278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28" name="Text 26"/>
          <p:cNvSpPr/>
          <p:nvPr/>
        </p:nvSpPr>
        <p:spPr>
          <a:xfrm>
            <a:off x="1295400" y="8788400"/>
            <a:ext cx="889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ITC Loss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39800" y="91948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Cannot claim pending ITC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3577530" y="8629650"/>
            <a:ext cx="2628900" cy="1333500"/>
          </a:xfrm>
          <a:custGeom>
            <a:avLst/>
            <a:gdLst/>
            <a:ahLst/>
            <a:cxnLst/>
            <a:rect l="l" t="t" r="r" b="b"/>
            <a:pathLst>
              <a:path w="2628900" h="1333500">
                <a:moveTo>
                  <a:pt x="101599" y="0"/>
                </a:moveTo>
                <a:lnTo>
                  <a:pt x="2527301" y="0"/>
                </a:lnTo>
                <a:cubicBezTo>
                  <a:pt x="2583412" y="0"/>
                  <a:pt x="2628900" y="45488"/>
                  <a:pt x="2628900" y="101599"/>
                </a:cubicBezTo>
                <a:lnTo>
                  <a:pt x="2628900" y="1231901"/>
                </a:lnTo>
                <a:cubicBezTo>
                  <a:pt x="2628900" y="1288012"/>
                  <a:pt x="2583412" y="1333500"/>
                  <a:pt x="25273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761680" y="88392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45733" y="163711"/>
                </a:moveTo>
                <a:lnTo>
                  <a:pt x="39489" y="57468"/>
                </a:lnTo>
                <a:cubicBezTo>
                  <a:pt x="30599" y="69929"/>
                  <a:pt x="25400" y="85169"/>
                  <a:pt x="25400" y="101600"/>
                </a:cubicBezTo>
                <a:cubicBezTo>
                  <a:pt x="25400" y="143669"/>
                  <a:pt x="59531" y="177800"/>
                  <a:pt x="101600" y="177800"/>
                </a:cubicBezTo>
                <a:cubicBezTo>
                  <a:pt x="118070" y="177800"/>
                  <a:pt x="133310" y="172601"/>
                  <a:pt x="145733" y="163711"/>
                </a:cubicBezTo>
                <a:close/>
                <a:moveTo>
                  <a:pt x="163711" y="145733"/>
                </a:moveTo>
                <a:cubicBezTo>
                  <a:pt x="172601" y="133271"/>
                  <a:pt x="177800" y="118031"/>
                  <a:pt x="177800" y="101600"/>
                </a:cubicBezTo>
                <a:cubicBezTo>
                  <a:pt x="177800" y="59531"/>
                  <a:pt x="143669" y="25400"/>
                  <a:pt x="101600" y="25400"/>
                </a:cubicBezTo>
                <a:cubicBezTo>
                  <a:pt x="85130" y="25400"/>
                  <a:pt x="69890" y="30599"/>
                  <a:pt x="57468" y="39489"/>
                </a:cubicBezTo>
                <a:lnTo>
                  <a:pt x="163711" y="145733"/>
                </a:lnTo>
                <a:close/>
                <a:moveTo>
                  <a:pt x="0" y="101600"/>
                </a:moveTo>
                <a:cubicBezTo>
                  <a:pt x="0" y="45525"/>
                  <a:pt x="45525" y="0"/>
                  <a:pt x="101600" y="0"/>
                </a:cubicBezTo>
                <a:cubicBezTo>
                  <a:pt x="157675" y="0"/>
                  <a:pt x="203200" y="45525"/>
                  <a:pt x="203200" y="101600"/>
                </a:cubicBezTo>
                <a:cubicBezTo>
                  <a:pt x="203200" y="157675"/>
                  <a:pt x="157675" y="203200"/>
                  <a:pt x="101600" y="203200"/>
                </a:cubicBezTo>
                <a:cubicBezTo>
                  <a:pt x="45525" y="203200"/>
                  <a:pt x="0" y="157675"/>
                  <a:pt x="0" y="10160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32" name="Text 30"/>
          <p:cNvSpPr/>
          <p:nvPr/>
        </p:nvSpPr>
        <p:spPr>
          <a:xfrm>
            <a:off x="4091880" y="8788400"/>
            <a:ext cx="114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Suspension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3736280" y="9194800"/>
            <a:ext cx="241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 registration may be suspended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793210" y="1682750"/>
            <a:ext cx="8953500" cy="4178300"/>
          </a:xfrm>
          <a:custGeom>
            <a:avLst/>
            <a:gdLst/>
            <a:ahLst/>
            <a:cxnLst/>
            <a:rect l="l" t="t" r="r" b="b"/>
            <a:pathLst>
              <a:path w="8953500" h="4178300">
                <a:moveTo>
                  <a:pt x="152383" y="0"/>
                </a:moveTo>
                <a:lnTo>
                  <a:pt x="8801117" y="0"/>
                </a:lnTo>
                <a:cubicBezTo>
                  <a:pt x="8885276" y="0"/>
                  <a:pt x="8953500" y="68224"/>
                  <a:pt x="8953500" y="152383"/>
                </a:cubicBezTo>
                <a:lnTo>
                  <a:pt x="8953500" y="4025917"/>
                </a:lnTo>
                <a:cubicBezTo>
                  <a:pt x="8953500" y="4110076"/>
                  <a:pt x="8885276" y="4178300"/>
                  <a:pt x="8801117" y="4178300"/>
                </a:cubicBezTo>
                <a:lnTo>
                  <a:pt x="152383" y="4178300"/>
                </a:lnTo>
                <a:cubicBezTo>
                  <a:pt x="68224" y="4178300"/>
                  <a:pt x="0" y="4110076"/>
                  <a:pt x="0" y="4025917"/>
                </a:cubicBezTo>
                <a:lnTo>
                  <a:pt x="0" y="152383"/>
                </a:lnTo>
                <a:cubicBezTo>
                  <a:pt x="0" y="68224"/>
                  <a:pt x="68224" y="0"/>
                  <a:pt x="15238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091660" y="1968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85810" y="114300"/>
                </a:moveTo>
                <a:lnTo>
                  <a:pt x="290513" y="114300"/>
                </a:lnTo>
                <a:cubicBezTo>
                  <a:pt x="298430" y="114300"/>
                  <a:pt x="304800" y="107930"/>
                  <a:pt x="304800" y="100013"/>
                </a:cubicBezTo>
                <a:lnTo>
                  <a:pt x="304800" y="14288"/>
                </a:lnTo>
                <a:cubicBezTo>
                  <a:pt x="304800" y="8513"/>
                  <a:pt x="301347" y="3274"/>
                  <a:pt x="295989" y="1072"/>
                </a:cubicBezTo>
                <a:cubicBezTo>
                  <a:pt x="290632" y="-1131"/>
                  <a:pt x="284500" y="119"/>
                  <a:pt x="280392" y="4167"/>
                </a:cubicBezTo>
                <a:lnTo>
                  <a:pt x="249615" y="35004"/>
                </a:lnTo>
                <a:cubicBezTo>
                  <a:pt x="223242" y="13156"/>
                  <a:pt x="189309" y="0"/>
                  <a:pt x="152400" y="0"/>
                </a:cubicBezTo>
                <a:cubicBezTo>
                  <a:pt x="75605" y="0"/>
                  <a:pt x="12085" y="56793"/>
                  <a:pt x="1548" y="130671"/>
                </a:cubicBezTo>
                <a:cubicBezTo>
                  <a:pt x="60" y="141089"/>
                  <a:pt x="7263" y="150733"/>
                  <a:pt x="17681" y="152221"/>
                </a:cubicBezTo>
                <a:cubicBezTo>
                  <a:pt x="28099" y="153710"/>
                  <a:pt x="37743" y="146447"/>
                  <a:pt x="39231" y="136088"/>
                </a:cubicBezTo>
                <a:cubicBezTo>
                  <a:pt x="47149" y="80665"/>
                  <a:pt x="94833" y="38100"/>
                  <a:pt x="152400" y="38100"/>
                </a:cubicBezTo>
                <a:cubicBezTo>
                  <a:pt x="178832" y="38100"/>
                  <a:pt x="203121" y="47030"/>
                  <a:pt x="222468" y="62091"/>
                </a:cubicBezTo>
                <a:lnTo>
                  <a:pt x="194667" y="89892"/>
                </a:lnTo>
                <a:cubicBezTo>
                  <a:pt x="190560" y="94000"/>
                  <a:pt x="189369" y="100132"/>
                  <a:pt x="191572" y="105489"/>
                </a:cubicBezTo>
                <a:cubicBezTo>
                  <a:pt x="193774" y="110847"/>
                  <a:pt x="199013" y="114300"/>
                  <a:pt x="204787" y="114300"/>
                </a:cubicBezTo>
                <a:lnTo>
                  <a:pt x="285810" y="114300"/>
                </a:lnTo>
                <a:close/>
                <a:moveTo>
                  <a:pt x="303312" y="174129"/>
                </a:moveTo>
                <a:cubicBezTo>
                  <a:pt x="304800" y="163711"/>
                  <a:pt x="297537" y="154067"/>
                  <a:pt x="287179" y="152579"/>
                </a:cubicBezTo>
                <a:cubicBezTo>
                  <a:pt x="276820" y="151090"/>
                  <a:pt x="267117" y="158353"/>
                  <a:pt x="265628" y="168712"/>
                </a:cubicBezTo>
                <a:cubicBezTo>
                  <a:pt x="257711" y="224076"/>
                  <a:pt x="210026" y="266640"/>
                  <a:pt x="152460" y="266640"/>
                </a:cubicBezTo>
                <a:cubicBezTo>
                  <a:pt x="126028" y="266640"/>
                  <a:pt x="101739" y="257711"/>
                  <a:pt x="82391" y="242649"/>
                </a:cubicBezTo>
                <a:lnTo>
                  <a:pt x="110133" y="214908"/>
                </a:lnTo>
                <a:cubicBezTo>
                  <a:pt x="114240" y="210800"/>
                  <a:pt x="115431" y="204668"/>
                  <a:pt x="113228" y="199311"/>
                </a:cubicBezTo>
                <a:cubicBezTo>
                  <a:pt x="111026" y="193953"/>
                  <a:pt x="105787" y="190500"/>
                  <a:pt x="100013" y="190500"/>
                </a:cubicBezTo>
                <a:lnTo>
                  <a:pt x="14288" y="190500"/>
                </a:lnTo>
                <a:cubicBezTo>
                  <a:pt x="6370" y="190500"/>
                  <a:pt x="0" y="196870"/>
                  <a:pt x="0" y="204787"/>
                </a:cubicBezTo>
                <a:lnTo>
                  <a:pt x="0" y="290513"/>
                </a:lnTo>
                <a:cubicBezTo>
                  <a:pt x="0" y="296287"/>
                  <a:pt x="3453" y="301526"/>
                  <a:pt x="8811" y="303728"/>
                </a:cubicBezTo>
                <a:cubicBezTo>
                  <a:pt x="14168" y="305931"/>
                  <a:pt x="20300" y="304681"/>
                  <a:pt x="24408" y="300633"/>
                </a:cubicBezTo>
                <a:lnTo>
                  <a:pt x="55245" y="269796"/>
                </a:lnTo>
                <a:cubicBezTo>
                  <a:pt x="81558" y="291644"/>
                  <a:pt x="115491" y="304800"/>
                  <a:pt x="152400" y="304800"/>
                </a:cubicBezTo>
                <a:cubicBezTo>
                  <a:pt x="229195" y="304800"/>
                  <a:pt x="292715" y="248007"/>
                  <a:pt x="303252" y="174129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36" name="Text 34"/>
          <p:cNvSpPr/>
          <p:nvPr/>
        </p:nvSpPr>
        <p:spPr>
          <a:xfrm>
            <a:off x="7586960" y="1943100"/>
            <a:ext cx="3721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ITC Reconciliation - Now Critical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7059910" y="2508250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218660" y="2673350"/>
            <a:ext cx="3039765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Monthly Reconciliation Required: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7218660" y="30734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Between GSTR-2A (dynamic) and GSTR-2B (static, cut-off based)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059910" y="3702050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218660" y="3867150"/>
            <a:ext cx="243294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Business-Critical Process: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7218660" y="42672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Not merely good practice -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essential for filing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7078960" y="49403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44" name="Text 42"/>
          <p:cNvSpPr/>
          <p:nvPr/>
        </p:nvSpPr>
        <p:spPr>
          <a:xfrm>
            <a:off x="7409160" y="4889500"/>
            <a:ext cx="5232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Ensure purchase invoices in GSTR-2B before claiming ITC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7078960" y="53467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05DF72"/>
          </a:solidFill>
          <a:ln/>
        </p:spPr>
      </p:sp>
      <p:sp>
        <p:nvSpPr>
          <p:cNvPr id="46" name="Text 44"/>
          <p:cNvSpPr/>
          <p:nvPr/>
        </p:nvSpPr>
        <p:spPr>
          <a:xfrm>
            <a:off x="7409160" y="5295900"/>
            <a:ext cx="4686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Follow up with suppliers for timely invoice reporting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793210" y="6076950"/>
            <a:ext cx="8953500" cy="4102100"/>
          </a:xfrm>
          <a:custGeom>
            <a:avLst/>
            <a:gdLst/>
            <a:ahLst/>
            <a:cxnLst/>
            <a:rect l="l" t="t" r="r" b="b"/>
            <a:pathLst>
              <a:path w="8953500" h="4102100">
                <a:moveTo>
                  <a:pt x="152393" y="0"/>
                </a:moveTo>
                <a:lnTo>
                  <a:pt x="8801107" y="0"/>
                </a:lnTo>
                <a:cubicBezTo>
                  <a:pt x="8885271" y="0"/>
                  <a:pt x="8953500" y="68229"/>
                  <a:pt x="8953500" y="152393"/>
                </a:cubicBezTo>
                <a:lnTo>
                  <a:pt x="8953500" y="3949707"/>
                </a:lnTo>
                <a:cubicBezTo>
                  <a:pt x="8953500" y="4033871"/>
                  <a:pt x="8885271" y="4102100"/>
                  <a:pt x="8801107" y="4102100"/>
                </a:cubicBezTo>
                <a:lnTo>
                  <a:pt x="152393" y="4102100"/>
                </a:lnTo>
                <a:cubicBezTo>
                  <a:pt x="68229" y="4102100"/>
                  <a:pt x="0" y="4033871"/>
                  <a:pt x="0" y="3949707"/>
                </a:cubicBezTo>
                <a:lnTo>
                  <a:pt x="0" y="152393"/>
                </a:lnTo>
                <a:cubicBezTo>
                  <a:pt x="0" y="68285"/>
                  <a:pt x="68285" y="0"/>
                  <a:pt x="152393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7053560" y="6362700"/>
            <a:ext cx="381000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247590" y="125313"/>
                </a:moveTo>
                <a:cubicBezTo>
                  <a:pt x="254853" y="123349"/>
                  <a:pt x="262473" y="126802"/>
                  <a:pt x="265747" y="133529"/>
                </a:cubicBezTo>
                <a:lnTo>
                  <a:pt x="276820" y="155912"/>
                </a:lnTo>
                <a:cubicBezTo>
                  <a:pt x="282952" y="156746"/>
                  <a:pt x="288965" y="158413"/>
                  <a:pt x="294620" y="160734"/>
                </a:cubicBezTo>
                <a:lnTo>
                  <a:pt x="315456" y="146864"/>
                </a:lnTo>
                <a:cubicBezTo>
                  <a:pt x="321707" y="142696"/>
                  <a:pt x="329982" y="143530"/>
                  <a:pt x="335280" y="148828"/>
                </a:cubicBezTo>
                <a:lnTo>
                  <a:pt x="346710" y="160258"/>
                </a:lnTo>
                <a:cubicBezTo>
                  <a:pt x="352008" y="165556"/>
                  <a:pt x="352842" y="173891"/>
                  <a:pt x="348675" y="180082"/>
                </a:cubicBezTo>
                <a:lnTo>
                  <a:pt x="334804" y="200858"/>
                </a:lnTo>
                <a:cubicBezTo>
                  <a:pt x="335935" y="203656"/>
                  <a:pt x="336947" y="206573"/>
                  <a:pt x="337780" y="209610"/>
                </a:cubicBezTo>
                <a:cubicBezTo>
                  <a:pt x="338614" y="212646"/>
                  <a:pt x="339150" y="215622"/>
                  <a:pt x="339566" y="218658"/>
                </a:cubicBezTo>
                <a:lnTo>
                  <a:pt x="362010" y="229731"/>
                </a:lnTo>
                <a:cubicBezTo>
                  <a:pt x="368737" y="233065"/>
                  <a:pt x="372189" y="240685"/>
                  <a:pt x="370225" y="247888"/>
                </a:cubicBezTo>
                <a:lnTo>
                  <a:pt x="366058" y="263485"/>
                </a:lnTo>
                <a:cubicBezTo>
                  <a:pt x="364093" y="270689"/>
                  <a:pt x="357366" y="275570"/>
                  <a:pt x="349865" y="275094"/>
                </a:cubicBezTo>
                <a:lnTo>
                  <a:pt x="324862" y="273487"/>
                </a:lnTo>
                <a:cubicBezTo>
                  <a:pt x="321112" y="278309"/>
                  <a:pt x="316766" y="282773"/>
                  <a:pt x="311825" y="286583"/>
                </a:cubicBezTo>
                <a:lnTo>
                  <a:pt x="313432" y="311527"/>
                </a:lnTo>
                <a:cubicBezTo>
                  <a:pt x="313908" y="319028"/>
                  <a:pt x="309027" y="325815"/>
                  <a:pt x="301823" y="327720"/>
                </a:cubicBezTo>
                <a:lnTo>
                  <a:pt x="286226" y="331887"/>
                </a:lnTo>
                <a:cubicBezTo>
                  <a:pt x="278963" y="333851"/>
                  <a:pt x="271403" y="330398"/>
                  <a:pt x="268069" y="323671"/>
                </a:cubicBezTo>
                <a:lnTo>
                  <a:pt x="256996" y="301288"/>
                </a:lnTo>
                <a:cubicBezTo>
                  <a:pt x="250865" y="300454"/>
                  <a:pt x="244852" y="298787"/>
                  <a:pt x="239197" y="296466"/>
                </a:cubicBezTo>
                <a:lnTo>
                  <a:pt x="218361" y="310336"/>
                </a:lnTo>
                <a:cubicBezTo>
                  <a:pt x="212110" y="314504"/>
                  <a:pt x="203835" y="313670"/>
                  <a:pt x="198537" y="308372"/>
                </a:cubicBezTo>
                <a:lnTo>
                  <a:pt x="187107" y="296942"/>
                </a:lnTo>
                <a:cubicBezTo>
                  <a:pt x="181808" y="291644"/>
                  <a:pt x="180975" y="283369"/>
                  <a:pt x="185142" y="277118"/>
                </a:cubicBezTo>
                <a:lnTo>
                  <a:pt x="199013" y="256282"/>
                </a:lnTo>
                <a:cubicBezTo>
                  <a:pt x="197882" y="253484"/>
                  <a:pt x="196870" y="250567"/>
                  <a:pt x="196036" y="247531"/>
                </a:cubicBezTo>
                <a:cubicBezTo>
                  <a:pt x="195203" y="244495"/>
                  <a:pt x="194667" y="241459"/>
                  <a:pt x="194250" y="238482"/>
                </a:cubicBezTo>
                <a:lnTo>
                  <a:pt x="171807" y="227409"/>
                </a:lnTo>
                <a:cubicBezTo>
                  <a:pt x="165080" y="224076"/>
                  <a:pt x="161687" y="216456"/>
                  <a:pt x="163592" y="209252"/>
                </a:cubicBezTo>
                <a:lnTo>
                  <a:pt x="167759" y="193655"/>
                </a:lnTo>
                <a:cubicBezTo>
                  <a:pt x="169724" y="186452"/>
                  <a:pt x="176451" y="181570"/>
                  <a:pt x="183952" y="182047"/>
                </a:cubicBezTo>
                <a:lnTo>
                  <a:pt x="208895" y="183654"/>
                </a:lnTo>
                <a:cubicBezTo>
                  <a:pt x="212646" y="178832"/>
                  <a:pt x="216991" y="174367"/>
                  <a:pt x="221932" y="170557"/>
                </a:cubicBezTo>
                <a:lnTo>
                  <a:pt x="220325" y="145673"/>
                </a:lnTo>
                <a:cubicBezTo>
                  <a:pt x="219849" y="138172"/>
                  <a:pt x="224730" y="131385"/>
                  <a:pt x="231934" y="129480"/>
                </a:cubicBezTo>
                <a:lnTo>
                  <a:pt x="247531" y="125313"/>
                </a:lnTo>
                <a:close/>
                <a:moveTo>
                  <a:pt x="266938" y="202406"/>
                </a:moveTo>
                <a:cubicBezTo>
                  <a:pt x="252481" y="202423"/>
                  <a:pt x="240758" y="214173"/>
                  <a:pt x="240774" y="228630"/>
                </a:cubicBezTo>
                <a:cubicBezTo>
                  <a:pt x="240791" y="243086"/>
                  <a:pt x="252541" y="254810"/>
                  <a:pt x="266998" y="254794"/>
                </a:cubicBezTo>
                <a:cubicBezTo>
                  <a:pt x="281454" y="254777"/>
                  <a:pt x="293178" y="243027"/>
                  <a:pt x="293162" y="228570"/>
                </a:cubicBezTo>
                <a:cubicBezTo>
                  <a:pt x="293145" y="214114"/>
                  <a:pt x="281395" y="202390"/>
                  <a:pt x="266938" y="202406"/>
                </a:cubicBezTo>
                <a:close/>
                <a:moveTo>
                  <a:pt x="133886" y="-27087"/>
                </a:moveTo>
                <a:lnTo>
                  <a:pt x="149483" y="-22920"/>
                </a:lnTo>
                <a:cubicBezTo>
                  <a:pt x="156686" y="-20955"/>
                  <a:pt x="161568" y="-14168"/>
                  <a:pt x="161092" y="-6727"/>
                </a:cubicBezTo>
                <a:lnTo>
                  <a:pt x="159484" y="18157"/>
                </a:lnTo>
                <a:cubicBezTo>
                  <a:pt x="164425" y="21967"/>
                  <a:pt x="168771" y="26372"/>
                  <a:pt x="172522" y="31254"/>
                </a:cubicBezTo>
                <a:lnTo>
                  <a:pt x="197525" y="29647"/>
                </a:lnTo>
                <a:cubicBezTo>
                  <a:pt x="204966" y="29170"/>
                  <a:pt x="211753" y="34052"/>
                  <a:pt x="213717" y="41255"/>
                </a:cubicBezTo>
                <a:lnTo>
                  <a:pt x="217884" y="56852"/>
                </a:lnTo>
                <a:cubicBezTo>
                  <a:pt x="219789" y="64056"/>
                  <a:pt x="216396" y="71676"/>
                  <a:pt x="209669" y="75009"/>
                </a:cubicBezTo>
                <a:lnTo>
                  <a:pt x="187226" y="86082"/>
                </a:lnTo>
                <a:cubicBezTo>
                  <a:pt x="186809" y="89118"/>
                  <a:pt x="186214" y="92154"/>
                  <a:pt x="185440" y="95131"/>
                </a:cubicBezTo>
                <a:cubicBezTo>
                  <a:pt x="184666" y="98108"/>
                  <a:pt x="183594" y="101084"/>
                  <a:pt x="182463" y="103882"/>
                </a:cubicBezTo>
                <a:lnTo>
                  <a:pt x="196334" y="124718"/>
                </a:lnTo>
                <a:cubicBezTo>
                  <a:pt x="200501" y="130969"/>
                  <a:pt x="199668" y="139244"/>
                  <a:pt x="194370" y="144542"/>
                </a:cubicBezTo>
                <a:lnTo>
                  <a:pt x="182940" y="155972"/>
                </a:lnTo>
                <a:cubicBezTo>
                  <a:pt x="177641" y="161270"/>
                  <a:pt x="169366" y="162104"/>
                  <a:pt x="163116" y="157936"/>
                </a:cubicBezTo>
                <a:lnTo>
                  <a:pt x="142280" y="144066"/>
                </a:lnTo>
                <a:cubicBezTo>
                  <a:pt x="136624" y="146387"/>
                  <a:pt x="130612" y="148054"/>
                  <a:pt x="124480" y="148888"/>
                </a:cubicBezTo>
                <a:lnTo>
                  <a:pt x="113407" y="171271"/>
                </a:lnTo>
                <a:cubicBezTo>
                  <a:pt x="110073" y="177998"/>
                  <a:pt x="102453" y="181392"/>
                  <a:pt x="95250" y="179487"/>
                </a:cubicBezTo>
                <a:lnTo>
                  <a:pt x="79653" y="175320"/>
                </a:lnTo>
                <a:cubicBezTo>
                  <a:pt x="72390" y="173355"/>
                  <a:pt x="67568" y="166568"/>
                  <a:pt x="68044" y="159127"/>
                </a:cubicBezTo>
                <a:lnTo>
                  <a:pt x="69652" y="134183"/>
                </a:lnTo>
                <a:cubicBezTo>
                  <a:pt x="64710" y="130373"/>
                  <a:pt x="60365" y="125968"/>
                  <a:pt x="56614" y="121087"/>
                </a:cubicBezTo>
                <a:lnTo>
                  <a:pt x="31611" y="122694"/>
                </a:lnTo>
                <a:cubicBezTo>
                  <a:pt x="24170" y="123170"/>
                  <a:pt x="17383" y="118289"/>
                  <a:pt x="15419" y="111085"/>
                </a:cubicBezTo>
                <a:lnTo>
                  <a:pt x="11251" y="95488"/>
                </a:lnTo>
                <a:cubicBezTo>
                  <a:pt x="9346" y="88285"/>
                  <a:pt x="12740" y="80665"/>
                  <a:pt x="19467" y="77331"/>
                </a:cubicBezTo>
                <a:lnTo>
                  <a:pt x="41910" y="66258"/>
                </a:lnTo>
                <a:cubicBezTo>
                  <a:pt x="42327" y="63222"/>
                  <a:pt x="42922" y="60246"/>
                  <a:pt x="43696" y="57210"/>
                </a:cubicBezTo>
                <a:cubicBezTo>
                  <a:pt x="44529" y="54173"/>
                  <a:pt x="45482" y="51256"/>
                  <a:pt x="46673" y="48458"/>
                </a:cubicBezTo>
                <a:lnTo>
                  <a:pt x="32802" y="27682"/>
                </a:lnTo>
                <a:cubicBezTo>
                  <a:pt x="28635" y="21431"/>
                  <a:pt x="29468" y="13156"/>
                  <a:pt x="34766" y="7858"/>
                </a:cubicBezTo>
                <a:lnTo>
                  <a:pt x="46196" y="-3572"/>
                </a:lnTo>
                <a:cubicBezTo>
                  <a:pt x="51495" y="-8870"/>
                  <a:pt x="59769" y="-9704"/>
                  <a:pt x="66020" y="-5536"/>
                </a:cubicBezTo>
                <a:lnTo>
                  <a:pt x="86856" y="8334"/>
                </a:lnTo>
                <a:cubicBezTo>
                  <a:pt x="92512" y="6013"/>
                  <a:pt x="98524" y="4346"/>
                  <a:pt x="104656" y="3512"/>
                </a:cubicBezTo>
                <a:lnTo>
                  <a:pt x="115729" y="-18871"/>
                </a:lnTo>
                <a:cubicBezTo>
                  <a:pt x="119062" y="-25598"/>
                  <a:pt x="126623" y="-28992"/>
                  <a:pt x="133886" y="-27087"/>
                </a:cubicBezTo>
                <a:close/>
                <a:moveTo>
                  <a:pt x="114538" y="50006"/>
                </a:moveTo>
                <a:cubicBezTo>
                  <a:pt x="100081" y="50006"/>
                  <a:pt x="88344" y="61743"/>
                  <a:pt x="88344" y="76200"/>
                </a:cubicBezTo>
                <a:cubicBezTo>
                  <a:pt x="88344" y="90657"/>
                  <a:pt x="100081" y="102394"/>
                  <a:pt x="114538" y="102394"/>
                </a:cubicBezTo>
                <a:cubicBezTo>
                  <a:pt x="128995" y="102394"/>
                  <a:pt x="140732" y="90657"/>
                  <a:pt x="140732" y="76200"/>
                </a:cubicBezTo>
                <a:cubicBezTo>
                  <a:pt x="140732" y="61743"/>
                  <a:pt x="128995" y="50006"/>
                  <a:pt x="114538" y="50006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49" name="Text 47"/>
          <p:cNvSpPr/>
          <p:nvPr/>
        </p:nvSpPr>
        <p:spPr>
          <a:xfrm>
            <a:off x="7586960" y="6337300"/>
            <a:ext cx="2120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IMS Action Points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7059910" y="6902450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218660" y="7067550"/>
            <a:ext cx="128141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Credit Notes: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7218660" y="74676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When reporting credit note in GSTR-1, communicate with customer immediately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7059910" y="8096250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218660" y="8261350"/>
            <a:ext cx="2108498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Rejected Credit Notes: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7218660" y="86614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Create additional GSTR-3B liability for recipient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7059910" y="9290050"/>
            <a:ext cx="8420100" cy="622300"/>
          </a:xfrm>
          <a:custGeom>
            <a:avLst/>
            <a:gdLst/>
            <a:ahLst/>
            <a:cxnLst/>
            <a:rect l="l" t="t" r="r" b="b"/>
            <a:pathLst>
              <a:path w="8420100" h="622300">
                <a:moveTo>
                  <a:pt x="101603" y="0"/>
                </a:moveTo>
                <a:lnTo>
                  <a:pt x="8318497" y="0"/>
                </a:lnTo>
                <a:cubicBezTo>
                  <a:pt x="8374611" y="0"/>
                  <a:pt x="8420100" y="45489"/>
                  <a:pt x="8420100" y="101603"/>
                </a:cubicBezTo>
                <a:lnTo>
                  <a:pt x="8420100" y="520697"/>
                </a:lnTo>
                <a:cubicBezTo>
                  <a:pt x="8420100" y="576811"/>
                  <a:pt x="8374611" y="622300"/>
                  <a:pt x="8318497" y="622300"/>
                </a:cubicBezTo>
                <a:lnTo>
                  <a:pt x="101603" y="622300"/>
                </a:lnTo>
                <a:cubicBezTo>
                  <a:pt x="45489" y="622300"/>
                  <a:pt x="0" y="576811"/>
                  <a:pt x="0" y="5206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218660" y="94488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Action: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Check all credit notes rejected by vendors - reduce ITC and take corrective action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6793210" y="10394950"/>
            <a:ext cx="8953500" cy="1028700"/>
          </a:xfrm>
          <a:custGeom>
            <a:avLst/>
            <a:gdLst/>
            <a:ahLst/>
            <a:cxnLst/>
            <a:rect l="l" t="t" r="r" b="b"/>
            <a:pathLst>
              <a:path w="8953500" h="1028700">
                <a:moveTo>
                  <a:pt x="152402" y="0"/>
                </a:moveTo>
                <a:lnTo>
                  <a:pt x="8801098" y="0"/>
                </a:lnTo>
                <a:cubicBezTo>
                  <a:pt x="8885267" y="0"/>
                  <a:pt x="8953500" y="68233"/>
                  <a:pt x="8953500" y="152402"/>
                </a:cubicBezTo>
                <a:lnTo>
                  <a:pt x="8953500" y="876298"/>
                </a:lnTo>
                <a:cubicBezTo>
                  <a:pt x="8953500" y="960467"/>
                  <a:pt x="8885267" y="1028700"/>
                  <a:pt x="8801098" y="1028700"/>
                </a:cubicBezTo>
                <a:lnTo>
                  <a:pt x="152402" y="1028700"/>
                </a:lnTo>
                <a:cubicBezTo>
                  <a:pt x="68233" y="1028700"/>
                  <a:pt x="0" y="960467"/>
                  <a:pt x="0" y="876298"/>
                </a:cubicBezTo>
                <a:lnTo>
                  <a:pt x="0" y="152402"/>
                </a:lnTo>
                <a:cubicBezTo>
                  <a:pt x="0" y="68289"/>
                  <a:pt x="68289" y="0"/>
                  <a:pt x="152402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034510" y="10782300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145306" y="190500"/>
                </a:moveTo>
                <a:cubicBezTo>
                  <a:pt x="148927" y="179437"/>
                  <a:pt x="156170" y="169416"/>
                  <a:pt x="164356" y="160784"/>
                </a:cubicBezTo>
                <a:cubicBezTo>
                  <a:pt x="180578" y="143718"/>
                  <a:pt x="190500" y="120650"/>
                  <a:pt x="190500" y="95250"/>
                </a:cubicBezTo>
                <a:cubicBezTo>
                  <a:pt x="190500" y="42664"/>
                  <a:pt x="147836" y="0"/>
                  <a:pt x="95250" y="0"/>
                </a:cubicBezTo>
                <a:cubicBezTo>
                  <a:pt x="42664" y="0"/>
                  <a:pt x="0" y="42664"/>
                  <a:pt x="0" y="95250"/>
                </a:cubicBezTo>
                <a:cubicBezTo>
                  <a:pt x="0" y="120650"/>
                  <a:pt x="9922" y="143718"/>
                  <a:pt x="26144" y="160784"/>
                </a:cubicBezTo>
                <a:cubicBezTo>
                  <a:pt x="34330" y="169416"/>
                  <a:pt x="41622" y="179437"/>
                  <a:pt x="45194" y="190500"/>
                </a:cubicBezTo>
                <a:lnTo>
                  <a:pt x="145256" y="190500"/>
                </a:lnTo>
                <a:close/>
                <a:moveTo>
                  <a:pt x="142875" y="214313"/>
                </a:moveTo>
                <a:lnTo>
                  <a:pt x="47625" y="214313"/>
                </a:lnTo>
                <a:lnTo>
                  <a:pt x="47625" y="222250"/>
                </a:lnTo>
                <a:cubicBezTo>
                  <a:pt x="47625" y="244177"/>
                  <a:pt x="65385" y="261937"/>
                  <a:pt x="87313" y="261937"/>
                </a:cubicBezTo>
                <a:lnTo>
                  <a:pt x="103188" y="261937"/>
                </a:lnTo>
                <a:cubicBezTo>
                  <a:pt x="125115" y="261937"/>
                  <a:pt x="142875" y="244177"/>
                  <a:pt x="142875" y="222250"/>
                </a:cubicBezTo>
                <a:lnTo>
                  <a:pt x="142875" y="214313"/>
                </a:lnTo>
                <a:close/>
                <a:moveTo>
                  <a:pt x="91281" y="55563"/>
                </a:moveTo>
                <a:cubicBezTo>
                  <a:pt x="71537" y="55563"/>
                  <a:pt x="55563" y="71537"/>
                  <a:pt x="55563" y="91281"/>
                </a:cubicBezTo>
                <a:cubicBezTo>
                  <a:pt x="55563" y="97879"/>
                  <a:pt x="50254" y="103188"/>
                  <a:pt x="43656" y="103188"/>
                </a:cubicBezTo>
                <a:cubicBezTo>
                  <a:pt x="37058" y="103188"/>
                  <a:pt x="31750" y="97879"/>
                  <a:pt x="31750" y="91281"/>
                </a:cubicBezTo>
                <a:cubicBezTo>
                  <a:pt x="31750" y="58390"/>
                  <a:pt x="58390" y="31750"/>
                  <a:pt x="91281" y="31750"/>
                </a:cubicBezTo>
                <a:cubicBezTo>
                  <a:pt x="97879" y="31750"/>
                  <a:pt x="103188" y="37058"/>
                  <a:pt x="103188" y="43656"/>
                </a:cubicBezTo>
                <a:cubicBezTo>
                  <a:pt x="103188" y="50254"/>
                  <a:pt x="97879" y="55563"/>
                  <a:pt x="91281" y="55563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60" name="Text 58"/>
          <p:cNvSpPr/>
          <p:nvPr/>
        </p:nvSpPr>
        <p:spPr>
          <a:xfrm>
            <a:off x="7410946" y="10610850"/>
            <a:ext cx="1731268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Recommendation: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7410946" y="10610850"/>
            <a:ext cx="8164513" cy="5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Implement automated alerts for GSTR-2B mismatches at least one week before filing deadlines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919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80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LANDMARK JUDGMENT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Case Study: M/s. Sahil Enterprises vs. Union of India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14350" y="1682750"/>
            <a:ext cx="5956300" cy="4660900"/>
          </a:xfrm>
          <a:custGeom>
            <a:avLst/>
            <a:gdLst/>
            <a:ahLst/>
            <a:cxnLst/>
            <a:rect l="l" t="t" r="r" b="b"/>
            <a:pathLst>
              <a:path w="5956300" h="4660900">
                <a:moveTo>
                  <a:pt x="152411" y="0"/>
                </a:moveTo>
                <a:lnTo>
                  <a:pt x="5803889" y="0"/>
                </a:lnTo>
                <a:cubicBezTo>
                  <a:pt x="5888007" y="0"/>
                  <a:pt x="5956300" y="68293"/>
                  <a:pt x="5956300" y="152411"/>
                </a:cubicBezTo>
                <a:lnTo>
                  <a:pt x="5956300" y="4508489"/>
                </a:lnTo>
                <a:cubicBezTo>
                  <a:pt x="5956300" y="4592663"/>
                  <a:pt x="5888063" y="4660900"/>
                  <a:pt x="5803889" y="4660900"/>
                </a:cubicBezTo>
                <a:lnTo>
                  <a:pt x="152411" y="4660900"/>
                </a:lnTo>
                <a:cubicBezTo>
                  <a:pt x="68237" y="4660900"/>
                  <a:pt x="0" y="4592663"/>
                  <a:pt x="0" y="4508489"/>
                </a:cubicBezTo>
                <a:lnTo>
                  <a:pt x="0" y="152411"/>
                </a:lnTo>
                <a:cubicBezTo>
                  <a:pt x="0" y="68293"/>
                  <a:pt x="68293" y="0"/>
                  <a:pt x="152411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93750" y="196850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100965" y="91321"/>
                </a:moveTo>
                <a:lnTo>
                  <a:pt x="89833" y="80189"/>
                </a:lnTo>
                <a:cubicBezTo>
                  <a:pt x="82391" y="72747"/>
                  <a:pt x="82391" y="60662"/>
                  <a:pt x="89833" y="53221"/>
                </a:cubicBezTo>
                <a:lnTo>
                  <a:pt x="158115" y="-15121"/>
                </a:lnTo>
                <a:cubicBezTo>
                  <a:pt x="165556" y="-22562"/>
                  <a:pt x="177641" y="-22562"/>
                  <a:pt x="185083" y="-15121"/>
                </a:cubicBezTo>
                <a:lnTo>
                  <a:pt x="196215" y="-3929"/>
                </a:lnTo>
                <a:cubicBezTo>
                  <a:pt x="203656" y="3512"/>
                  <a:pt x="203656" y="15597"/>
                  <a:pt x="196215" y="23039"/>
                </a:cubicBezTo>
                <a:lnTo>
                  <a:pt x="127933" y="91321"/>
                </a:lnTo>
                <a:cubicBezTo>
                  <a:pt x="120491" y="98762"/>
                  <a:pt x="108406" y="98762"/>
                  <a:pt x="100965" y="91321"/>
                </a:cubicBezTo>
                <a:close/>
                <a:moveTo>
                  <a:pt x="164306" y="126028"/>
                </a:moveTo>
                <a:lnTo>
                  <a:pt x="145613" y="107335"/>
                </a:lnTo>
                <a:lnTo>
                  <a:pt x="212288" y="40660"/>
                </a:lnTo>
                <a:lnTo>
                  <a:pt x="283369" y="111740"/>
                </a:lnTo>
                <a:lnTo>
                  <a:pt x="216694" y="178415"/>
                </a:lnTo>
                <a:lnTo>
                  <a:pt x="198001" y="159722"/>
                </a:lnTo>
                <a:lnTo>
                  <a:pt x="59888" y="297835"/>
                </a:lnTo>
                <a:cubicBezTo>
                  <a:pt x="50602" y="307122"/>
                  <a:pt x="35540" y="307122"/>
                  <a:pt x="26194" y="297835"/>
                </a:cubicBezTo>
                <a:cubicBezTo>
                  <a:pt x="16847" y="288548"/>
                  <a:pt x="16907" y="273487"/>
                  <a:pt x="26194" y="264140"/>
                </a:cubicBezTo>
                <a:lnTo>
                  <a:pt x="164306" y="126028"/>
                </a:lnTo>
                <a:close/>
                <a:moveTo>
                  <a:pt x="232708" y="223004"/>
                </a:moveTo>
                <a:cubicBezTo>
                  <a:pt x="225266" y="215563"/>
                  <a:pt x="225266" y="203478"/>
                  <a:pt x="232708" y="196036"/>
                </a:cubicBezTo>
                <a:lnTo>
                  <a:pt x="300990" y="127754"/>
                </a:lnTo>
                <a:cubicBezTo>
                  <a:pt x="308431" y="120313"/>
                  <a:pt x="320516" y="120313"/>
                  <a:pt x="327958" y="127754"/>
                </a:cubicBezTo>
                <a:lnTo>
                  <a:pt x="339090" y="138886"/>
                </a:lnTo>
                <a:cubicBezTo>
                  <a:pt x="346531" y="146328"/>
                  <a:pt x="346531" y="158413"/>
                  <a:pt x="339090" y="165854"/>
                </a:cubicBezTo>
                <a:lnTo>
                  <a:pt x="270808" y="234196"/>
                </a:lnTo>
                <a:cubicBezTo>
                  <a:pt x="263366" y="241637"/>
                  <a:pt x="251281" y="241637"/>
                  <a:pt x="243840" y="234196"/>
                </a:cubicBezTo>
                <a:lnTo>
                  <a:pt x="232708" y="223064"/>
                </a:ln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1308100" y="1943100"/>
            <a:ext cx="152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Case Details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81050" y="2508250"/>
            <a:ext cx="2628900" cy="977900"/>
          </a:xfrm>
          <a:custGeom>
            <a:avLst/>
            <a:gdLst/>
            <a:ahLst/>
            <a:cxnLst/>
            <a:rect l="l" t="t" r="r" b="b"/>
            <a:pathLst>
              <a:path w="2628900" h="977900">
                <a:moveTo>
                  <a:pt x="101604" y="0"/>
                </a:moveTo>
                <a:lnTo>
                  <a:pt x="2527296" y="0"/>
                </a:lnTo>
                <a:cubicBezTo>
                  <a:pt x="2583410" y="0"/>
                  <a:pt x="2628900" y="45490"/>
                  <a:pt x="2628900" y="101604"/>
                </a:cubicBezTo>
                <a:lnTo>
                  <a:pt x="2628900" y="876296"/>
                </a:lnTo>
                <a:cubicBezTo>
                  <a:pt x="2628900" y="932410"/>
                  <a:pt x="2583410" y="977900"/>
                  <a:pt x="25272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9800" y="26670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Case Number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39800" y="30226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WP(C) No. 688 of 2022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577530" y="2508250"/>
            <a:ext cx="2628900" cy="977900"/>
          </a:xfrm>
          <a:custGeom>
            <a:avLst/>
            <a:gdLst/>
            <a:ahLst/>
            <a:cxnLst/>
            <a:rect l="l" t="t" r="r" b="b"/>
            <a:pathLst>
              <a:path w="2628900" h="977900">
                <a:moveTo>
                  <a:pt x="101604" y="0"/>
                </a:moveTo>
                <a:lnTo>
                  <a:pt x="2527296" y="0"/>
                </a:lnTo>
                <a:cubicBezTo>
                  <a:pt x="2583410" y="0"/>
                  <a:pt x="2628900" y="45490"/>
                  <a:pt x="2628900" y="101604"/>
                </a:cubicBezTo>
                <a:lnTo>
                  <a:pt x="2628900" y="876296"/>
                </a:lnTo>
                <a:cubicBezTo>
                  <a:pt x="2628900" y="932410"/>
                  <a:pt x="2583410" y="977900"/>
                  <a:pt x="25272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36280" y="26670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Date of Judgment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736280" y="3022600"/>
            <a:ext cx="2413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January 6, 2026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81050" y="3651250"/>
            <a:ext cx="5422900" cy="977900"/>
          </a:xfrm>
          <a:custGeom>
            <a:avLst/>
            <a:gdLst/>
            <a:ahLst/>
            <a:cxnLst/>
            <a:rect l="l" t="t" r="r" b="b"/>
            <a:pathLst>
              <a:path w="5422900" h="977900">
                <a:moveTo>
                  <a:pt x="101604" y="0"/>
                </a:moveTo>
                <a:lnTo>
                  <a:pt x="5321296" y="0"/>
                </a:lnTo>
                <a:cubicBezTo>
                  <a:pt x="5377410" y="0"/>
                  <a:pt x="5422900" y="45490"/>
                  <a:pt x="5422900" y="101604"/>
                </a:cubicBezTo>
                <a:lnTo>
                  <a:pt x="5422900" y="876296"/>
                </a:lnTo>
                <a:cubicBezTo>
                  <a:pt x="5422900" y="932410"/>
                  <a:pt x="5377410" y="977900"/>
                  <a:pt x="5321296" y="977900"/>
                </a:cubicBezTo>
                <a:lnTo>
                  <a:pt x="101604" y="977900"/>
                </a:lnTo>
                <a:cubicBezTo>
                  <a:pt x="45490" y="977900"/>
                  <a:pt x="0" y="932410"/>
                  <a:pt x="0" y="8762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9800" y="38100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Court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39800" y="41656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High Court of Tripura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781050" y="4794250"/>
            <a:ext cx="5422900" cy="1282700"/>
          </a:xfrm>
          <a:custGeom>
            <a:avLst/>
            <a:gdLst/>
            <a:ahLst/>
            <a:cxnLst/>
            <a:rect l="l" t="t" r="r" b="b"/>
            <a:pathLst>
              <a:path w="5422900" h="1282700">
                <a:moveTo>
                  <a:pt x="101603" y="0"/>
                </a:moveTo>
                <a:lnTo>
                  <a:pt x="5321297" y="0"/>
                </a:lnTo>
                <a:cubicBezTo>
                  <a:pt x="5377411" y="0"/>
                  <a:pt x="5422900" y="45489"/>
                  <a:pt x="5422900" y="101603"/>
                </a:cubicBezTo>
                <a:lnTo>
                  <a:pt x="5422900" y="1181097"/>
                </a:lnTo>
                <a:cubicBezTo>
                  <a:pt x="5422900" y="1237211"/>
                  <a:pt x="5377411" y="1282700"/>
                  <a:pt x="53212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39800" y="49530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Judges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39800" y="53086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Hon'ble Chief Justice M.S. Ramachandra Rao &amp; Hon'ble Justice S. Datta Purkayastha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14350" y="6559550"/>
            <a:ext cx="5956300" cy="5118100"/>
          </a:xfrm>
          <a:custGeom>
            <a:avLst/>
            <a:gdLst/>
            <a:ahLst/>
            <a:cxnLst/>
            <a:rect l="l" t="t" r="r" b="b"/>
            <a:pathLst>
              <a:path w="5956300" h="5118100">
                <a:moveTo>
                  <a:pt x="152417" y="0"/>
                </a:moveTo>
                <a:lnTo>
                  <a:pt x="5803883" y="0"/>
                </a:lnTo>
                <a:cubicBezTo>
                  <a:pt x="5888061" y="0"/>
                  <a:pt x="5956300" y="68239"/>
                  <a:pt x="5956300" y="152417"/>
                </a:cubicBezTo>
                <a:lnTo>
                  <a:pt x="5956300" y="4965683"/>
                </a:lnTo>
                <a:cubicBezTo>
                  <a:pt x="5956300" y="5049861"/>
                  <a:pt x="5888061" y="5118100"/>
                  <a:pt x="5803883" y="5118100"/>
                </a:cubicBezTo>
                <a:lnTo>
                  <a:pt x="152417" y="5118100"/>
                </a:lnTo>
                <a:cubicBezTo>
                  <a:pt x="68239" y="5118100"/>
                  <a:pt x="0" y="5049861"/>
                  <a:pt x="0" y="4965683"/>
                </a:cubicBezTo>
                <a:lnTo>
                  <a:pt x="0" y="152417"/>
                </a:lnTo>
                <a:cubicBezTo>
                  <a:pt x="0" y="68296"/>
                  <a:pt x="68296" y="0"/>
                  <a:pt x="152417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50900" y="6845300"/>
            <a:ext cx="228600" cy="304800"/>
          </a:xfrm>
          <a:custGeom>
            <a:avLst/>
            <a:gdLst/>
            <a:ahLst/>
            <a:cxnLst/>
            <a:rect l="l" t="t" r="r" b="b"/>
            <a:pathLst>
              <a:path w="228600" h="304800">
                <a:moveTo>
                  <a:pt x="38100" y="0"/>
                </a:moveTo>
                <a:cubicBezTo>
                  <a:pt x="17085" y="0"/>
                  <a:pt x="0" y="17085"/>
                  <a:pt x="0" y="38100"/>
                </a:cubicBezTo>
                <a:lnTo>
                  <a:pt x="0" y="266700"/>
                </a:lnTo>
                <a:cubicBezTo>
                  <a:pt x="0" y="287715"/>
                  <a:pt x="17085" y="304800"/>
                  <a:pt x="38100" y="304800"/>
                </a:cubicBezTo>
                <a:lnTo>
                  <a:pt x="190500" y="304800"/>
                </a:lnTo>
                <a:cubicBezTo>
                  <a:pt x="211515" y="304800"/>
                  <a:pt x="228600" y="287715"/>
                  <a:pt x="228600" y="266700"/>
                </a:cubicBezTo>
                <a:lnTo>
                  <a:pt x="228600" y="38100"/>
                </a:lnTo>
                <a:cubicBezTo>
                  <a:pt x="228600" y="17085"/>
                  <a:pt x="211515" y="0"/>
                  <a:pt x="190500" y="0"/>
                </a:cubicBezTo>
                <a:lnTo>
                  <a:pt x="38100" y="0"/>
                </a:lnTo>
                <a:close/>
                <a:moveTo>
                  <a:pt x="104775" y="209550"/>
                </a:moveTo>
                <a:lnTo>
                  <a:pt x="123825" y="209550"/>
                </a:lnTo>
                <a:cubicBezTo>
                  <a:pt x="134362" y="209550"/>
                  <a:pt x="142875" y="218063"/>
                  <a:pt x="142875" y="228600"/>
                </a:cubicBezTo>
                <a:lnTo>
                  <a:pt x="142875" y="276225"/>
                </a:lnTo>
                <a:lnTo>
                  <a:pt x="85725" y="276225"/>
                </a:lnTo>
                <a:lnTo>
                  <a:pt x="85725" y="228600"/>
                </a:lnTo>
                <a:cubicBezTo>
                  <a:pt x="85725" y="218063"/>
                  <a:pt x="94238" y="209550"/>
                  <a:pt x="104775" y="209550"/>
                </a:cubicBezTo>
                <a:close/>
                <a:moveTo>
                  <a:pt x="57150" y="66675"/>
                </a:moveTo>
                <a:cubicBezTo>
                  <a:pt x="57150" y="61436"/>
                  <a:pt x="61436" y="57150"/>
                  <a:pt x="66675" y="57150"/>
                </a:cubicBezTo>
                <a:lnTo>
                  <a:pt x="85725" y="57150"/>
                </a:lnTo>
                <a:cubicBezTo>
                  <a:pt x="90964" y="57150"/>
                  <a:pt x="95250" y="61436"/>
                  <a:pt x="95250" y="66675"/>
                </a:cubicBezTo>
                <a:lnTo>
                  <a:pt x="95250" y="85725"/>
                </a:lnTo>
                <a:cubicBezTo>
                  <a:pt x="95250" y="90964"/>
                  <a:pt x="90964" y="95250"/>
                  <a:pt x="85725" y="95250"/>
                </a:cubicBezTo>
                <a:lnTo>
                  <a:pt x="66675" y="95250"/>
                </a:lnTo>
                <a:cubicBezTo>
                  <a:pt x="61436" y="95250"/>
                  <a:pt x="57150" y="90964"/>
                  <a:pt x="57150" y="85725"/>
                </a:cubicBezTo>
                <a:lnTo>
                  <a:pt x="57150" y="66675"/>
                </a:lnTo>
                <a:close/>
                <a:moveTo>
                  <a:pt x="142875" y="57150"/>
                </a:moveTo>
                <a:lnTo>
                  <a:pt x="161925" y="57150"/>
                </a:lnTo>
                <a:cubicBezTo>
                  <a:pt x="167164" y="57150"/>
                  <a:pt x="171450" y="61436"/>
                  <a:pt x="171450" y="66675"/>
                </a:cubicBezTo>
                <a:lnTo>
                  <a:pt x="171450" y="85725"/>
                </a:lnTo>
                <a:cubicBezTo>
                  <a:pt x="171450" y="90964"/>
                  <a:pt x="167164" y="95250"/>
                  <a:pt x="161925" y="95250"/>
                </a:cubicBezTo>
                <a:lnTo>
                  <a:pt x="142875" y="95250"/>
                </a:lnTo>
                <a:cubicBezTo>
                  <a:pt x="137636" y="95250"/>
                  <a:pt x="133350" y="90964"/>
                  <a:pt x="133350" y="85725"/>
                </a:cubicBezTo>
                <a:lnTo>
                  <a:pt x="133350" y="66675"/>
                </a:lnTo>
                <a:cubicBezTo>
                  <a:pt x="133350" y="61436"/>
                  <a:pt x="137636" y="57150"/>
                  <a:pt x="142875" y="57150"/>
                </a:cubicBezTo>
                <a:close/>
                <a:moveTo>
                  <a:pt x="57150" y="142875"/>
                </a:moveTo>
                <a:cubicBezTo>
                  <a:pt x="57150" y="137636"/>
                  <a:pt x="61436" y="133350"/>
                  <a:pt x="66675" y="133350"/>
                </a:cubicBezTo>
                <a:lnTo>
                  <a:pt x="85725" y="133350"/>
                </a:lnTo>
                <a:cubicBezTo>
                  <a:pt x="90964" y="133350"/>
                  <a:pt x="95250" y="137636"/>
                  <a:pt x="95250" y="142875"/>
                </a:cubicBezTo>
                <a:lnTo>
                  <a:pt x="95250" y="161925"/>
                </a:lnTo>
                <a:cubicBezTo>
                  <a:pt x="95250" y="167164"/>
                  <a:pt x="90964" y="171450"/>
                  <a:pt x="85725" y="171450"/>
                </a:cubicBezTo>
                <a:lnTo>
                  <a:pt x="66675" y="171450"/>
                </a:lnTo>
                <a:cubicBezTo>
                  <a:pt x="61436" y="171450"/>
                  <a:pt x="57150" y="167164"/>
                  <a:pt x="57150" y="161925"/>
                </a:cubicBezTo>
                <a:lnTo>
                  <a:pt x="57150" y="142875"/>
                </a:lnTo>
                <a:close/>
                <a:moveTo>
                  <a:pt x="142875" y="133350"/>
                </a:moveTo>
                <a:lnTo>
                  <a:pt x="161925" y="133350"/>
                </a:lnTo>
                <a:cubicBezTo>
                  <a:pt x="167164" y="133350"/>
                  <a:pt x="171450" y="137636"/>
                  <a:pt x="171450" y="142875"/>
                </a:cubicBezTo>
                <a:lnTo>
                  <a:pt x="171450" y="161925"/>
                </a:lnTo>
                <a:cubicBezTo>
                  <a:pt x="171450" y="167164"/>
                  <a:pt x="167164" y="171450"/>
                  <a:pt x="161925" y="171450"/>
                </a:cubicBezTo>
                <a:lnTo>
                  <a:pt x="142875" y="171450"/>
                </a:lnTo>
                <a:cubicBezTo>
                  <a:pt x="137636" y="171450"/>
                  <a:pt x="133350" y="167164"/>
                  <a:pt x="133350" y="161925"/>
                </a:cubicBezTo>
                <a:lnTo>
                  <a:pt x="133350" y="142875"/>
                </a:lnTo>
                <a:cubicBezTo>
                  <a:pt x="133350" y="137636"/>
                  <a:pt x="137636" y="133350"/>
                  <a:pt x="142875" y="13335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21" name="Text 19"/>
          <p:cNvSpPr/>
          <p:nvPr/>
        </p:nvSpPr>
        <p:spPr>
          <a:xfrm>
            <a:off x="1308100" y="6819900"/>
            <a:ext cx="2362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About the Petitioner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781050" y="7385050"/>
            <a:ext cx="5422900" cy="1282700"/>
          </a:xfrm>
          <a:custGeom>
            <a:avLst/>
            <a:gdLst/>
            <a:ahLst/>
            <a:cxnLst/>
            <a:rect l="l" t="t" r="r" b="b"/>
            <a:pathLst>
              <a:path w="5422900" h="1282700">
                <a:moveTo>
                  <a:pt x="101603" y="0"/>
                </a:moveTo>
                <a:lnTo>
                  <a:pt x="5321297" y="0"/>
                </a:lnTo>
                <a:cubicBezTo>
                  <a:pt x="5377411" y="0"/>
                  <a:pt x="5422900" y="45489"/>
                  <a:pt x="5422900" y="101603"/>
                </a:cubicBezTo>
                <a:lnTo>
                  <a:pt x="5422900" y="1181097"/>
                </a:lnTo>
                <a:cubicBezTo>
                  <a:pt x="5422900" y="1237211"/>
                  <a:pt x="5377411" y="1282700"/>
                  <a:pt x="5321297" y="1282700"/>
                </a:cubicBezTo>
                <a:lnTo>
                  <a:pt x="101603" y="1282700"/>
                </a:lnTo>
                <a:cubicBezTo>
                  <a:pt x="45489" y="1282700"/>
                  <a:pt x="0" y="1237211"/>
                  <a:pt x="0" y="11810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39800" y="7550150"/>
            <a:ext cx="2041823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M/s. Sahil Enterprises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39800" y="7899400"/>
            <a:ext cx="5207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Proprietary concern engaged in trading of rubber products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781050" y="8832850"/>
            <a:ext cx="5422900" cy="1028700"/>
          </a:xfrm>
          <a:custGeom>
            <a:avLst/>
            <a:gdLst/>
            <a:ahLst/>
            <a:cxnLst/>
            <a:rect l="l" t="t" r="r" b="b"/>
            <a:pathLst>
              <a:path w="5422900" h="1028700">
                <a:moveTo>
                  <a:pt x="101605" y="0"/>
                </a:moveTo>
                <a:lnTo>
                  <a:pt x="5321295" y="0"/>
                </a:lnTo>
                <a:cubicBezTo>
                  <a:pt x="5377410" y="0"/>
                  <a:pt x="5422900" y="45490"/>
                  <a:pt x="5422900" y="101605"/>
                </a:cubicBezTo>
                <a:lnTo>
                  <a:pt x="5422900" y="927095"/>
                </a:lnTo>
                <a:cubicBezTo>
                  <a:pt x="5422900" y="983210"/>
                  <a:pt x="5377410" y="1028700"/>
                  <a:pt x="53212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39800" y="8997950"/>
            <a:ext cx="1830090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Transaction Period: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39800" y="93980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July 2017 to January 2019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781050" y="10026650"/>
            <a:ext cx="5422900" cy="1384300"/>
          </a:xfrm>
          <a:custGeom>
            <a:avLst/>
            <a:gdLst/>
            <a:ahLst/>
            <a:cxnLst/>
            <a:rect l="l" t="t" r="r" b="b"/>
            <a:pathLst>
              <a:path w="5422900" h="1384300">
                <a:moveTo>
                  <a:pt x="101594" y="0"/>
                </a:moveTo>
                <a:lnTo>
                  <a:pt x="5321306" y="0"/>
                </a:lnTo>
                <a:cubicBezTo>
                  <a:pt x="5377415" y="0"/>
                  <a:pt x="5422900" y="45485"/>
                  <a:pt x="5422900" y="101594"/>
                </a:cubicBezTo>
                <a:lnTo>
                  <a:pt x="5422900" y="1282706"/>
                </a:lnTo>
                <a:cubicBezTo>
                  <a:pt x="5422900" y="1338815"/>
                  <a:pt x="5377415" y="1384300"/>
                  <a:pt x="5321306" y="1384300"/>
                </a:cubicBezTo>
                <a:lnTo>
                  <a:pt x="101594" y="1384300"/>
                </a:lnTo>
                <a:cubicBezTo>
                  <a:pt x="45485" y="1384300"/>
                  <a:pt x="0" y="1338815"/>
                  <a:pt x="0" y="1282706"/>
                </a:cubicBezTo>
                <a:lnTo>
                  <a:pt x="0" y="101594"/>
                </a:lnTo>
                <a:cubicBezTo>
                  <a:pt x="0" y="45485"/>
                  <a:pt x="45485" y="0"/>
                  <a:pt x="101594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39800" y="10191750"/>
            <a:ext cx="971352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GST Paid: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9800" y="105918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₹1,11,60,830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939800" y="10947400"/>
            <a:ext cx="5207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To supplier M/s. Sentu Dey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793210" y="1682750"/>
            <a:ext cx="8953500" cy="5524500"/>
          </a:xfrm>
          <a:custGeom>
            <a:avLst/>
            <a:gdLst/>
            <a:ahLst/>
            <a:cxnLst/>
            <a:rect l="l" t="t" r="r" b="b"/>
            <a:pathLst>
              <a:path w="8953500" h="5524500">
                <a:moveTo>
                  <a:pt x="152421" y="0"/>
                </a:moveTo>
                <a:lnTo>
                  <a:pt x="8801079" y="0"/>
                </a:lnTo>
                <a:cubicBezTo>
                  <a:pt x="8885259" y="0"/>
                  <a:pt x="8953500" y="68241"/>
                  <a:pt x="8953500" y="152421"/>
                </a:cubicBezTo>
                <a:lnTo>
                  <a:pt x="8953500" y="5372079"/>
                </a:lnTo>
                <a:cubicBezTo>
                  <a:pt x="8953500" y="5456259"/>
                  <a:pt x="8885259" y="5524500"/>
                  <a:pt x="8801079" y="5524500"/>
                </a:cubicBezTo>
                <a:lnTo>
                  <a:pt x="152421" y="5524500"/>
                </a:lnTo>
                <a:cubicBezTo>
                  <a:pt x="68241" y="5524500"/>
                  <a:pt x="0" y="5456259"/>
                  <a:pt x="0" y="5372079"/>
                </a:cubicBezTo>
                <a:lnTo>
                  <a:pt x="0" y="152421"/>
                </a:lnTo>
                <a:cubicBezTo>
                  <a:pt x="0" y="68241"/>
                  <a:pt x="68241" y="0"/>
                  <a:pt x="152421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091660" y="19685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304800"/>
                </a:moveTo>
                <a:cubicBezTo>
                  <a:pt x="236512" y="304800"/>
                  <a:pt x="304800" y="236512"/>
                  <a:pt x="304800" y="152400"/>
                </a:cubicBezTo>
                <a:cubicBezTo>
                  <a:pt x="304800" y="68288"/>
                  <a:pt x="236512" y="0"/>
                  <a:pt x="152400" y="0"/>
                </a:cubicBezTo>
                <a:cubicBezTo>
                  <a:pt x="68288" y="0"/>
                  <a:pt x="0" y="68288"/>
                  <a:pt x="0" y="152400"/>
                </a:cubicBezTo>
                <a:cubicBezTo>
                  <a:pt x="0" y="236512"/>
                  <a:pt x="68288" y="304800"/>
                  <a:pt x="152400" y="304800"/>
                </a:cubicBezTo>
                <a:close/>
                <a:moveTo>
                  <a:pt x="152400" y="80962"/>
                </a:moveTo>
                <a:cubicBezTo>
                  <a:pt x="160318" y="80962"/>
                  <a:pt x="166688" y="87332"/>
                  <a:pt x="166688" y="95250"/>
                </a:cubicBezTo>
                <a:lnTo>
                  <a:pt x="166688" y="161925"/>
                </a:lnTo>
                <a:cubicBezTo>
                  <a:pt x="166688" y="169843"/>
                  <a:pt x="160318" y="176212"/>
                  <a:pt x="152400" y="176212"/>
                </a:cubicBezTo>
                <a:cubicBezTo>
                  <a:pt x="144482" y="176212"/>
                  <a:pt x="138113" y="169843"/>
                  <a:pt x="138113" y="161925"/>
                </a:cubicBezTo>
                <a:lnTo>
                  <a:pt x="138113" y="95250"/>
                </a:lnTo>
                <a:cubicBezTo>
                  <a:pt x="138113" y="87332"/>
                  <a:pt x="144482" y="80962"/>
                  <a:pt x="152400" y="80962"/>
                </a:cubicBezTo>
                <a:close/>
                <a:moveTo>
                  <a:pt x="136505" y="209550"/>
                </a:moveTo>
                <a:cubicBezTo>
                  <a:pt x="136144" y="203650"/>
                  <a:pt x="139086" y="198037"/>
                  <a:pt x="144144" y="194977"/>
                </a:cubicBezTo>
                <a:cubicBezTo>
                  <a:pt x="149201" y="191918"/>
                  <a:pt x="155539" y="191918"/>
                  <a:pt x="160597" y="194977"/>
                </a:cubicBezTo>
                <a:cubicBezTo>
                  <a:pt x="165655" y="198037"/>
                  <a:pt x="168597" y="203650"/>
                  <a:pt x="168235" y="209550"/>
                </a:cubicBezTo>
                <a:cubicBezTo>
                  <a:pt x="168597" y="215450"/>
                  <a:pt x="165655" y="221063"/>
                  <a:pt x="160597" y="224123"/>
                </a:cubicBezTo>
                <a:cubicBezTo>
                  <a:pt x="155539" y="227182"/>
                  <a:pt x="149201" y="227182"/>
                  <a:pt x="144144" y="224123"/>
                </a:cubicBezTo>
                <a:cubicBezTo>
                  <a:pt x="139086" y="221063"/>
                  <a:pt x="136144" y="215450"/>
                  <a:pt x="136505" y="209550"/>
                </a:cubicBezTo>
                <a:close/>
              </a:path>
            </a:pathLst>
          </a:custGeom>
          <a:solidFill>
            <a:srgbClr val="FF6467"/>
          </a:solidFill>
          <a:ln/>
        </p:spPr>
      </p:sp>
      <p:sp>
        <p:nvSpPr>
          <p:cNvPr id="34" name="Text 32"/>
          <p:cNvSpPr/>
          <p:nvPr/>
        </p:nvSpPr>
        <p:spPr>
          <a:xfrm>
            <a:off x="7586960" y="1943100"/>
            <a:ext cx="1193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Issue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7059910" y="2508250"/>
            <a:ext cx="8420100" cy="1333500"/>
          </a:xfrm>
          <a:custGeom>
            <a:avLst/>
            <a:gdLst/>
            <a:ahLst/>
            <a:cxnLst/>
            <a:rect l="l" t="t" r="r" b="b"/>
            <a:pathLst>
              <a:path w="8420100" h="1333500">
                <a:moveTo>
                  <a:pt x="101599" y="0"/>
                </a:moveTo>
                <a:lnTo>
                  <a:pt x="8318501" y="0"/>
                </a:lnTo>
                <a:cubicBezTo>
                  <a:pt x="8374612" y="0"/>
                  <a:pt x="8420100" y="45488"/>
                  <a:pt x="8420100" y="101599"/>
                </a:cubicBezTo>
                <a:lnTo>
                  <a:pt x="8420100" y="1231901"/>
                </a:lnTo>
                <a:cubicBezTo>
                  <a:pt x="8420100" y="1288012"/>
                  <a:pt x="8374612" y="1333500"/>
                  <a:pt x="83185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218660" y="2673350"/>
            <a:ext cx="260082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Supplier's Non-Compliance: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7218660" y="3073400"/>
            <a:ext cx="8204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M/s. Sentu Dey filed GSTR-1 returns showing sales to petitioner but filed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nil GSTR-3B returns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failing to deposit collected GST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7059910" y="4006850"/>
            <a:ext cx="8420100" cy="1739900"/>
          </a:xfrm>
          <a:custGeom>
            <a:avLst/>
            <a:gdLst/>
            <a:ahLst/>
            <a:cxnLst/>
            <a:rect l="l" t="t" r="r" b="b"/>
            <a:pathLst>
              <a:path w="8420100" h="1739900">
                <a:moveTo>
                  <a:pt x="101593" y="0"/>
                </a:moveTo>
                <a:lnTo>
                  <a:pt x="8318507" y="0"/>
                </a:lnTo>
                <a:cubicBezTo>
                  <a:pt x="8374615" y="0"/>
                  <a:pt x="8420100" y="45485"/>
                  <a:pt x="8420100" y="101593"/>
                </a:cubicBezTo>
                <a:lnTo>
                  <a:pt x="8420100" y="1638307"/>
                </a:lnTo>
                <a:cubicBezTo>
                  <a:pt x="8420100" y="1694415"/>
                  <a:pt x="8374615" y="1739900"/>
                  <a:pt x="8318507" y="1739900"/>
                </a:cubicBezTo>
                <a:lnTo>
                  <a:pt x="101593" y="1739900"/>
                </a:lnTo>
                <a:cubicBezTo>
                  <a:pt x="45485" y="1739900"/>
                  <a:pt x="0" y="1694415"/>
                  <a:pt x="0" y="1638307"/>
                </a:cubicBezTo>
                <a:lnTo>
                  <a:pt x="0" y="101593"/>
                </a:lnTo>
                <a:cubicBezTo>
                  <a:pt x="0" y="45522"/>
                  <a:pt x="45522" y="0"/>
                  <a:pt x="101593" y="0"/>
                </a:cubicBezTo>
                <a:close/>
              </a:path>
            </a:pathLst>
          </a:custGeom>
          <a:solidFill>
            <a:srgbClr val="FB2C36">
              <a:alpha val="10196"/>
            </a:srgbClr>
          </a:solidFill>
          <a:ln w="12700">
            <a:solidFill>
              <a:srgbClr val="FB2C36">
                <a:alpha val="30196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218660" y="4171950"/>
            <a:ext cx="1986756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F6467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Department's Action: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7218660" y="45720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Blocked petitioner's Electronic Credit Ledger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7218660" y="49276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Issued Show Cause Notice under Section 73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7218660" y="52832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Confirmed demand of ₹1.11 crore with interest &amp; penalty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7059910" y="5911850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218660" y="6076950"/>
            <a:ext cx="99268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Point: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7218660" y="64770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73 invoked (not Section 74) - meaning </a:t>
            </a:r>
            <a:r>
              <a:rPr lang="en-US" sz="1600" b="1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allegation of fraud</a:t>
            </a: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against petitioner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793210" y="7423150"/>
            <a:ext cx="8953500" cy="3619500"/>
          </a:xfrm>
          <a:custGeom>
            <a:avLst/>
            <a:gdLst/>
            <a:ahLst/>
            <a:cxnLst/>
            <a:rect l="l" t="t" r="r" b="b"/>
            <a:pathLst>
              <a:path w="8953500" h="3619500">
                <a:moveTo>
                  <a:pt x="152417" y="0"/>
                </a:moveTo>
                <a:lnTo>
                  <a:pt x="8801083" y="0"/>
                </a:lnTo>
                <a:cubicBezTo>
                  <a:pt x="8885204" y="0"/>
                  <a:pt x="8953500" y="68296"/>
                  <a:pt x="8953500" y="152417"/>
                </a:cubicBezTo>
                <a:lnTo>
                  <a:pt x="8953500" y="3467083"/>
                </a:lnTo>
                <a:cubicBezTo>
                  <a:pt x="8953500" y="3551261"/>
                  <a:pt x="8885261" y="3619500"/>
                  <a:pt x="8801083" y="3619500"/>
                </a:cubicBezTo>
                <a:lnTo>
                  <a:pt x="152417" y="3619500"/>
                </a:lnTo>
                <a:cubicBezTo>
                  <a:pt x="68296" y="3619500"/>
                  <a:pt x="0" y="3551204"/>
                  <a:pt x="0" y="3467083"/>
                </a:cubicBezTo>
                <a:lnTo>
                  <a:pt x="0" y="152417"/>
                </a:lnTo>
                <a:cubicBezTo>
                  <a:pt x="0" y="68296"/>
                  <a:pt x="68296" y="0"/>
                  <a:pt x="152417" y="0"/>
                </a:cubicBezTo>
                <a:close/>
              </a:path>
            </a:pathLst>
          </a:custGeom>
          <a:solidFill>
            <a:srgbClr val="26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053560" y="7708900"/>
            <a:ext cx="381000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228600" y="19050"/>
                </a:moveTo>
                <a:lnTo>
                  <a:pt x="304800" y="19050"/>
                </a:lnTo>
                <a:cubicBezTo>
                  <a:pt x="315337" y="19050"/>
                  <a:pt x="323850" y="27563"/>
                  <a:pt x="323850" y="38100"/>
                </a:cubicBezTo>
                <a:cubicBezTo>
                  <a:pt x="323850" y="48637"/>
                  <a:pt x="315337" y="57150"/>
                  <a:pt x="304800" y="57150"/>
                </a:cubicBezTo>
                <a:lnTo>
                  <a:pt x="237173" y="57150"/>
                </a:lnTo>
                <a:cubicBezTo>
                  <a:pt x="234077" y="72509"/>
                  <a:pt x="223540" y="85189"/>
                  <a:pt x="209550" y="91261"/>
                </a:cubicBezTo>
                <a:lnTo>
                  <a:pt x="209550" y="266700"/>
                </a:lnTo>
                <a:lnTo>
                  <a:pt x="304800" y="266700"/>
                </a:lnTo>
                <a:cubicBezTo>
                  <a:pt x="315337" y="266700"/>
                  <a:pt x="323850" y="275213"/>
                  <a:pt x="323850" y="285750"/>
                </a:cubicBezTo>
                <a:cubicBezTo>
                  <a:pt x="323850" y="296287"/>
                  <a:pt x="315337" y="304800"/>
                  <a:pt x="304800" y="304800"/>
                </a:cubicBezTo>
                <a:lnTo>
                  <a:pt x="76200" y="304800"/>
                </a:lnTo>
                <a:cubicBezTo>
                  <a:pt x="65663" y="304800"/>
                  <a:pt x="57150" y="296287"/>
                  <a:pt x="57150" y="285750"/>
                </a:cubicBezTo>
                <a:cubicBezTo>
                  <a:pt x="57150" y="275213"/>
                  <a:pt x="65663" y="266700"/>
                  <a:pt x="76200" y="266700"/>
                </a:cubicBezTo>
                <a:lnTo>
                  <a:pt x="171450" y="266700"/>
                </a:lnTo>
                <a:lnTo>
                  <a:pt x="171450" y="91261"/>
                </a:lnTo>
                <a:cubicBezTo>
                  <a:pt x="157460" y="85130"/>
                  <a:pt x="146923" y="72450"/>
                  <a:pt x="143828" y="57150"/>
                </a:cubicBezTo>
                <a:lnTo>
                  <a:pt x="76200" y="57150"/>
                </a:lnTo>
                <a:cubicBezTo>
                  <a:pt x="65663" y="57150"/>
                  <a:pt x="57150" y="48637"/>
                  <a:pt x="57150" y="38100"/>
                </a:cubicBezTo>
                <a:cubicBezTo>
                  <a:pt x="57150" y="27563"/>
                  <a:pt x="65663" y="19050"/>
                  <a:pt x="76200" y="19050"/>
                </a:cubicBezTo>
                <a:lnTo>
                  <a:pt x="152400" y="19050"/>
                </a:lnTo>
                <a:cubicBezTo>
                  <a:pt x="161092" y="7501"/>
                  <a:pt x="174903" y="0"/>
                  <a:pt x="190500" y="0"/>
                </a:cubicBezTo>
                <a:cubicBezTo>
                  <a:pt x="206097" y="0"/>
                  <a:pt x="219908" y="7501"/>
                  <a:pt x="228600" y="19050"/>
                </a:cubicBezTo>
                <a:close/>
                <a:moveTo>
                  <a:pt x="261699" y="190500"/>
                </a:moveTo>
                <a:lnTo>
                  <a:pt x="347901" y="190500"/>
                </a:lnTo>
                <a:lnTo>
                  <a:pt x="304800" y="116562"/>
                </a:lnTo>
                <a:lnTo>
                  <a:pt x="261699" y="190500"/>
                </a:lnTo>
                <a:close/>
                <a:moveTo>
                  <a:pt x="304800" y="247650"/>
                </a:moveTo>
                <a:cubicBezTo>
                  <a:pt x="267355" y="247650"/>
                  <a:pt x="236220" y="227409"/>
                  <a:pt x="229791" y="200680"/>
                </a:cubicBezTo>
                <a:cubicBezTo>
                  <a:pt x="228243" y="194131"/>
                  <a:pt x="230386" y="187404"/>
                  <a:pt x="233779" y="181570"/>
                </a:cubicBezTo>
                <a:lnTo>
                  <a:pt x="290453" y="84415"/>
                </a:lnTo>
                <a:cubicBezTo>
                  <a:pt x="293430" y="79296"/>
                  <a:pt x="298906" y="76200"/>
                  <a:pt x="304800" y="76200"/>
                </a:cubicBezTo>
                <a:cubicBezTo>
                  <a:pt x="310694" y="76200"/>
                  <a:pt x="316170" y="79355"/>
                  <a:pt x="319147" y="84415"/>
                </a:cubicBezTo>
                <a:lnTo>
                  <a:pt x="375821" y="181570"/>
                </a:lnTo>
                <a:cubicBezTo>
                  <a:pt x="379214" y="187404"/>
                  <a:pt x="381357" y="194131"/>
                  <a:pt x="379809" y="200680"/>
                </a:cubicBezTo>
                <a:cubicBezTo>
                  <a:pt x="373380" y="227350"/>
                  <a:pt x="342245" y="247650"/>
                  <a:pt x="304800" y="247650"/>
                </a:cubicBezTo>
                <a:close/>
                <a:moveTo>
                  <a:pt x="75486" y="116562"/>
                </a:moveTo>
                <a:lnTo>
                  <a:pt x="32385" y="190500"/>
                </a:lnTo>
                <a:lnTo>
                  <a:pt x="118646" y="190500"/>
                </a:lnTo>
                <a:lnTo>
                  <a:pt x="75486" y="116562"/>
                </a:lnTo>
                <a:close/>
                <a:moveTo>
                  <a:pt x="536" y="200680"/>
                </a:moveTo>
                <a:cubicBezTo>
                  <a:pt x="-1012" y="194131"/>
                  <a:pt x="1131" y="187404"/>
                  <a:pt x="4524" y="181570"/>
                </a:cubicBezTo>
                <a:lnTo>
                  <a:pt x="61198" y="84415"/>
                </a:lnTo>
                <a:cubicBezTo>
                  <a:pt x="64175" y="79296"/>
                  <a:pt x="69652" y="76200"/>
                  <a:pt x="75545" y="76200"/>
                </a:cubicBezTo>
                <a:cubicBezTo>
                  <a:pt x="81439" y="76200"/>
                  <a:pt x="86916" y="79355"/>
                  <a:pt x="89892" y="84415"/>
                </a:cubicBezTo>
                <a:lnTo>
                  <a:pt x="146566" y="181570"/>
                </a:lnTo>
                <a:cubicBezTo>
                  <a:pt x="149959" y="187404"/>
                  <a:pt x="152102" y="194131"/>
                  <a:pt x="150555" y="200680"/>
                </a:cubicBezTo>
                <a:cubicBezTo>
                  <a:pt x="144125" y="227350"/>
                  <a:pt x="112990" y="247650"/>
                  <a:pt x="75545" y="247650"/>
                </a:cubicBezTo>
                <a:cubicBezTo>
                  <a:pt x="38100" y="247650"/>
                  <a:pt x="6965" y="227409"/>
                  <a:pt x="536" y="200680"/>
                </a:cubicBezTo>
                <a:close/>
              </a:path>
            </a:pathLst>
          </a:custGeom>
          <a:solidFill>
            <a:srgbClr val="6366F1"/>
          </a:solidFill>
          <a:ln/>
        </p:spPr>
      </p:sp>
      <p:sp>
        <p:nvSpPr>
          <p:cNvPr id="48" name="Text 46"/>
          <p:cNvSpPr/>
          <p:nvPr/>
        </p:nvSpPr>
        <p:spPr>
          <a:xfrm>
            <a:off x="7586960" y="7683500"/>
            <a:ext cx="2870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Constitutional Challenge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7059910" y="8248650"/>
            <a:ext cx="8420100" cy="1333500"/>
          </a:xfrm>
          <a:custGeom>
            <a:avLst/>
            <a:gdLst/>
            <a:ahLst/>
            <a:cxnLst/>
            <a:rect l="l" t="t" r="r" b="b"/>
            <a:pathLst>
              <a:path w="8420100" h="1333500">
                <a:moveTo>
                  <a:pt x="101599" y="0"/>
                </a:moveTo>
                <a:lnTo>
                  <a:pt x="8318501" y="0"/>
                </a:lnTo>
                <a:cubicBezTo>
                  <a:pt x="8374612" y="0"/>
                  <a:pt x="8420100" y="45488"/>
                  <a:pt x="8420100" y="101599"/>
                </a:cubicBezTo>
                <a:lnTo>
                  <a:pt x="8420100" y="1231901"/>
                </a:lnTo>
                <a:cubicBezTo>
                  <a:pt x="8420100" y="1288012"/>
                  <a:pt x="8374612" y="1333500"/>
                  <a:pt x="8318501" y="1333500"/>
                </a:cubicBezTo>
                <a:lnTo>
                  <a:pt x="101599" y="1333500"/>
                </a:lnTo>
                <a:cubicBezTo>
                  <a:pt x="45488" y="1333500"/>
                  <a:pt x="0" y="1288012"/>
                  <a:pt x="0" y="1231901"/>
                </a:cubicBezTo>
                <a:lnTo>
                  <a:pt x="0" y="101599"/>
                </a:lnTo>
                <a:cubicBezTo>
                  <a:pt x="0" y="45488"/>
                  <a:pt x="45488" y="0"/>
                  <a:pt x="101599" y="0"/>
                </a:cubicBezTo>
                <a:close/>
              </a:path>
            </a:pathLst>
          </a:custGeom>
          <a:solidFill>
            <a:srgbClr val="191919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218660" y="8413750"/>
            <a:ext cx="2761754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Section 16(2)(c) of CGST Act: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7218660" y="8813800"/>
            <a:ext cx="8204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8F8F8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"No registered person shall be entitled to the credit of any input tax... unless the tax charged... has been actually paid to the Government"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7059910" y="9747250"/>
            <a:ext cx="8420100" cy="1028700"/>
          </a:xfrm>
          <a:custGeom>
            <a:avLst/>
            <a:gdLst/>
            <a:ahLst/>
            <a:cxnLst/>
            <a:rect l="l" t="t" r="r" b="b"/>
            <a:pathLst>
              <a:path w="8420100" h="1028700">
                <a:moveTo>
                  <a:pt x="101605" y="0"/>
                </a:moveTo>
                <a:lnTo>
                  <a:pt x="8318495" y="0"/>
                </a:lnTo>
                <a:cubicBezTo>
                  <a:pt x="8374610" y="0"/>
                  <a:pt x="8420100" y="45490"/>
                  <a:pt x="8420100" y="101605"/>
                </a:cubicBezTo>
                <a:lnTo>
                  <a:pt x="8420100" y="927095"/>
                </a:lnTo>
                <a:cubicBezTo>
                  <a:pt x="8420100" y="983210"/>
                  <a:pt x="8374610" y="1028700"/>
                  <a:pt x="8318495" y="1028700"/>
                </a:cubicBezTo>
                <a:lnTo>
                  <a:pt x="101605" y="1028700"/>
                </a:lnTo>
                <a:cubicBezTo>
                  <a:pt x="45490" y="1028700"/>
                  <a:pt x="0" y="983210"/>
                  <a:pt x="0" y="9270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6366F1">
              <a:alpha val="10196"/>
            </a:srgbClr>
          </a:solidFill>
          <a:ln w="12700">
            <a:solidFill>
              <a:srgbClr val="6366F1">
                <a:alpha val="30196"/>
              </a:srgbClr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218660" y="9912350"/>
            <a:ext cx="2097881" cy="2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6366F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Petitioner's Challenge:</a:t>
            </a:r>
            <a:endParaRPr lang="en-US" sz="1600" dirty="0"/>
          </a:p>
        </p:txBody>
      </p:sp>
      <p:sp>
        <p:nvSpPr>
          <p:cNvPr id="54" name="Text 52"/>
          <p:cNvSpPr/>
          <p:nvPr/>
        </p:nvSpPr>
        <p:spPr>
          <a:xfrm>
            <a:off x="7218660" y="10312400"/>
            <a:ext cx="8204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Provision violates </a:t>
            </a:r>
            <a:r>
              <a:rPr lang="en-US" sz="1600" b="1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Articles 14, 19(1)(g), 265, and 300-A</a:t>
            </a:r>
            <a:r>
              <a:rPr lang="en-US" sz="1600" dirty="0">
                <a:solidFill>
                  <a:srgbClr val="EFEFE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of the Constitution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1914</Words>
  <Application>Microsoft Office PowerPoint</Application>
  <PresentationFormat>Custom</PresentationFormat>
  <Paragraphs>346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Liter</vt:lpstr>
      <vt:lpstr>Arial</vt:lpstr>
      <vt:lpstr>Custom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GST 2.0: New Provisions, Amendments &amp; Budget 2026</dc:title>
  <dc:subject>GST 2.0: New Provisions, Amendments &amp; Budget 2026</dc:subject>
  <dc:creator>Kimi</dc:creator>
  <cp:lastModifiedBy>infoclient c</cp:lastModifiedBy>
  <cp:revision>2</cp:revision>
  <dcterms:created xsi:type="dcterms:W3CDTF">2026-04-02T18:29:58Z</dcterms:created>
  <dcterms:modified xsi:type="dcterms:W3CDTF">2026-04-04T09:46:59Z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{"Label":"GST 2.0: New Provisions, Amendments &amp; Budget 2026","ContentProducer":"001191110108MACG2KBH8F10000","ProduceID":"","ReservedCode1":"","ContentPropagator":"001191110108MACG2KBH8F20000","PropagateID":"","ReservedCode2":""}</vt:lpwstr>
  </property>
</Properties>
</file>